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6" r:id="rId4"/>
    <p:sldId id="267" r:id="rId5"/>
    <p:sldId id="268" r:id="rId6"/>
    <p:sldId id="269" r:id="rId7"/>
    <p:sldId id="270" r:id="rId8"/>
    <p:sldId id="271" r:id="rId9"/>
    <p:sldId id="272" r:id="rId10"/>
    <p:sldId id="257" r:id="rId11"/>
    <p:sldId id="258" r:id="rId12"/>
    <p:sldId id="259" r:id="rId13"/>
    <p:sldId id="260" r:id="rId14"/>
    <p:sldId id="261" r:id="rId15"/>
    <p:sldId id="262" r:id="rId16"/>
    <p:sldId id="263" r:id="rId17"/>
    <p:sldId id="264"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90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2">
        <a:schemeClr val="bg1"/>
      </p:bgRef>
    </p:bg>
    <p:spTree>
      <p:nvGrpSpPr>
        <p:cNvPr id="1" name=""/>
        <p:cNvGrpSpPr/>
        <p:nvPr/>
      </p:nvGrpSpPr>
      <p:grpSpPr>
        <a:xfrm>
          <a:off x="0" y="0"/>
          <a:ext cx="0" cy="0"/>
          <a:chOff x="0" y="0"/>
          <a:chExt cx="0" cy="0"/>
        </a:xfrm>
      </p:grpSpPr>
      <p:sp>
        <p:nvSpPr>
          <p:cNvPr id="8" name="مستطيل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رابط مستقيم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عنوان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ar-SA" smtClean="0"/>
              <a:t>انقر لتحرير نمط العنوان الرئيسي</a:t>
            </a:r>
            <a:endParaRPr kumimoji="0" lang="en-US"/>
          </a:p>
        </p:txBody>
      </p:sp>
      <p:sp>
        <p:nvSpPr>
          <p:cNvPr id="25" name="عنوان فرعي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31" name="عنصر نائب للتاريخ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0C4EB45A-1E8C-4AD5-BE77-2566D6E87253}" type="datetimeFigureOut">
              <a:rPr lang="en-US" smtClean="0"/>
              <a:t>7/15/2021</a:t>
            </a:fld>
            <a:endParaRPr lang="en-US"/>
          </a:p>
        </p:txBody>
      </p:sp>
      <p:sp>
        <p:nvSpPr>
          <p:cNvPr id="18" name="عنصر نائب للتذييل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عنصر نائب لرقم الشريحة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235FD20E-218C-48B0-94B2-AE4E30236EA3}"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0C4EB45A-1E8C-4AD5-BE77-2566D6E87253}" type="datetimeFigureOut">
              <a:rPr lang="en-US" smtClean="0"/>
              <a:t>7/15/2021</a:t>
            </a:fld>
            <a:endParaRPr lang="en-US"/>
          </a:p>
        </p:txBody>
      </p:sp>
      <p:sp>
        <p:nvSpPr>
          <p:cNvPr id="5" name="عنصر نائب للتذييل 4"/>
          <p:cNvSpPr>
            <a:spLocks noGrp="1"/>
          </p:cNvSpPr>
          <p:nvPr>
            <p:ph type="ftr" sz="quarter" idx="11"/>
          </p:nvPr>
        </p:nvSpPr>
        <p:spPr/>
        <p:txBody>
          <a:bodyPr/>
          <a:lstStyle>
            <a:extLst/>
          </a:lstStyle>
          <a:p>
            <a:endParaRPr lang="en-US"/>
          </a:p>
        </p:txBody>
      </p:sp>
      <p:sp>
        <p:nvSpPr>
          <p:cNvPr id="6" name="عنصر نائب لرقم الشريحة 5"/>
          <p:cNvSpPr>
            <a:spLocks noGrp="1"/>
          </p:cNvSpPr>
          <p:nvPr>
            <p:ph type="sldNum" sz="quarter" idx="12"/>
          </p:nvPr>
        </p:nvSpPr>
        <p:spPr/>
        <p:txBody>
          <a:bodyPr/>
          <a:lstStyle>
            <a:extLst/>
          </a:lstStyle>
          <a:p>
            <a:fld id="{235FD20E-218C-48B0-94B2-AE4E30236EA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553200" y="274955"/>
            <a:ext cx="1524000" cy="5851525"/>
          </a:xfrm>
        </p:spPr>
        <p:txBody>
          <a:bodyPr vert="eaVert" ancho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42"/>
            <a:ext cx="60198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a:xfrm>
            <a:off x="4242816" y="6557946"/>
            <a:ext cx="2002464" cy="226902"/>
          </a:xfrm>
        </p:spPr>
        <p:txBody>
          <a:bodyPr/>
          <a:lstStyle>
            <a:extLst/>
          </a:lstStyle>
          <a:p>
            <a:fld id="{0C4EB45A-1E8C-4AD5-BE77-2566D6E87253}" type="datetimeFigureOut">
              <a:rPr lang="en-US" smtClean="0"/>
              <a:t>7/15/2021</a:t>
            </a:fld>
            <a:endParaRPr lang="en-US"/>
          </a:p>
        </p:txBody>
      </p:sp>
      <p:sp>
        <p:nvSpPr>
          <p:cNvPr id="5" name="عنصر نائب للتذييل 4"/>
          <p:cNvSpPr>
            <a:spLocks noGrp="1"/>
          </p:cNvSpPr>
          <p:nvPr>
            <p:ph type="ftr" sz="quarter" idx="11"/>
          </p:nvPr>
        </p:nvSpPr>
        <p:spPr>
          <a:xfrm>
            <a:off x="457200" y="6556248"/>
            <a:ext cx="3657600" cy="228600"/>
          </a:xfrm>
        </p:spPr>
        <p:txBody>
          <a:bodyPr/>
          <a:lstStyle>
            <a:extLst/>
          </a:lstStyle>
          <a:p>
            <a:endParaRPr lang="en-US"/>
          </a:p>
        </p:txBody>
      </p:sp>
      <p:sp>
        <p:nvSpPr>
          <p:cNvPr id="6" name="عنصر نائب لرقم الشريحة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235FD20E-218C-48B0-94B2-AE4E30236EA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0C4EB45A-1E8C-4AD5-BE77-2566D6E87253}" type="datetimeFigureOut">
              <a:rPr lang="en-US" smtClean="0"/>
              <a:t>7/15/2021</a:t>
            </a:fld>
            <a:endParaRPr lang="en-US"/>
          </a:p>
        </p:txBody>
      </p:sp>
      <p:sp>
        <p:nvSpPr>
          <p:cNvPr id="5" name="عنصر نائب للتذييل 4"/>
          <p:cNvSpPr>
            <a:spLocks noGrp="1"/>
          </p:cNvSpPr>
          <p:nvPr>
            <p:ph type="ftr" sz="quarter" idx="11"/>
          </p:nvPr>
        </p:nvSpPr>
        <p:spPr/>
        <p:txBody>
          <a:bodyPr/>
          <a:lstStyle>
            <a:extLst/>
          </a:lstStyle>
          <a:p>
            <a:endParaRPr lang="en-US"/>
          </a:p>
        </p:txBody>
      </p:sp>
      <p:sp>
        <p:nvSpPr>
          <p:cNvPr id="6" name="عنصر نائب لرقم الشريحة 5"/>
          <p:cNvSpPr>
            <a:spLocks noGrp="1"/>
          </p:cNvSpPr>
          <p:nvPr>
            <p:ph type="sldNum" sz="quarter" idx="12"/>
          </p:nvPr>
        </p:nvSpPr>
        <p:spPr/>
        <p:txBody>
          <a:bodyPr/>
          <a:lstStyle>
            <a:extLst/>
          </a:lstStyle>
          <a:p>
            <a:fld id="{235FD20E-218C-48B0-94B2-AE4E30236EA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1">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0C4EB45A-1E8C-4AD5-BE77-2566D6E87253}" type="datetimeFigureOut">
              <a:rPr lang="en-US" smtClean="0"/>
              <a:t>7/15/2021</a:t>
            </a:fld>
            <a:endParaRPr lang="en-US"/>
          </a:p>
        </p:txBody>
      </p:sp>
      <p:sp>
        <p:nvSpPr>
          <p:cNvPr id="5" name="عنصر نائب للتذييل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عنصر نائب لرقم الشريحة 5"/>
          <p:cNvSpPr>
            <a:spLocks noGrp="1"/>
          </p:cNvSpPr>
          <p:nvPr>
            <p:ph type="sldNum" sz="quarter" idx="12"/>
          </p:nvPr>
        </p:nvSpPr>
        <p:spPr>
          <a:xfrm>
            <a:off x="6733952" y="6555112"/>
            <a:ext cx="588336" cy="228600"/>
          </a:xfrm>
        </p:spPr>
        <p:txBody>
          <a:bodyPr/>
          <a:lstStyle>
            <a:extLst/>
          </a:lstStyle>
          <a:p>
            <a:fld id="{235FD20E-218C-48B0-94B2-AE4E30236EA3}"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20040"/>
            <a:ext cx="7242048" cy="114300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0C4EB45A-1E8C-4AD5-BE77-2566D6E87253}" type="datetimeFigureOut">
              <a:rPr lang="en-US" smtClean="0"/>
              <a:t>7/15/2021</a:t>
            </a:fld>
            <a:endParaRPr lang="en-US"/>
          </a:p>
        </p:txBody>
      </p:sp>
      <p:sp>
        <p:nvSpPr>
          <p:cNvPr id="6" name="عنصر نائب للتذييل 5"/>
          <p:cNvSpPr>
            <a:spLocks noGrp="1"/>
          </p:cNvSpPr>
          <p:nvPr>
            <p:ph type="ftr" sz="quarter" idx="11"/>
          </p:nvPr>
        </p:nvSpPr>
        <p:spPr/>
        <p:txBody>
          <a:bodyPr/>
          <a:lstStyle>
            <a:extLst/>
          </a:lstStyle>
          <a:p>
            <a:endParaRPr lang="en-US"/>
          </a:p>
        </p:txBody>
      </p:sp>
      <p:sp>
        <p:nvSpPr>
          <p:cNvPr id="7" name="عنصر نائب لرقم الشريحة 6"/>
          <p:cNvSpPr>
            <a:spLocks noGrp="1"/>
          </p:cNvSpPr>
          <p:nvPr>
            <p:ph type="sldNum" sz="quarter" idx="12"/>
          </p:nvPr>
        </p:nvSpPr>
        <p:spPr/>
        <p:txBody>
          <a:bodyPr/>
          <a:lstStyle>
            <a:extLst/>
          </a:lstStyle>
          <a:p>
            <a:fld id="{235FD20E-218C-48B0-94B2-AE4E30236EA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20040"/>
            <a:ext cx="7242048" cy="1143000"/>
          </a:xfrm>
        </p:spPr>
        <p:txBody>
          <a:bodyPr anchor="b"/>
          <a:lstStyle>
            <a:lvl1pPr>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0C4EB45A-1E8C-4AD5-BE77-2566D6E87253}" type="datetimeFigureOut">
              <a:rPr lang="en-US" smtClean="0"/>
              <a:t>7/15/2021</a:t>
            </a:fld>
            <a:endParaRPr lang="en-US"/>
          </a:p>
        </p:txBody>
      </p:sp>
      <p:sp>
        <p:nvSpPr>
          <p:cNvPr id="8" name="عنصر نائب للتذييل 7"/>
          <p:cNvSpPr>
            <a:spLocks noGrp="1"/>
          </p:cNvSpPr>
          <p:nvPr>
            <p:ph type="ftr" sz="quarter" idx="11"/>
          </p:nvPr>
        </p:nvSpPr>
        <p:spPr/>
        <p:txBody>
          <a:bodyPr/>
          <a:lstStyle>
            <a:extLst/>
          </a:lstStyle>
          <a:p>
            <a:endParaRPr lang="en-US"/>
          </a:p>
        </p:txBody>
      </p:sp>
      <p:sp>
        <p:nvSpPr>
          <p:cNvPr id="9" name="عنصر نائب لرقم الشريحة 8"/>
          <p:cNvSpPr>
            <a:spLocks noGrp="1"/>
          </p:cNvSpPr>
          <p:nvPr>
            <p:ph type="sldNum" sz="quarter" idx="12"/>
          </p:nvPr>
        </p:nvSpPr>
        <p:spPr/>
        <p:txBody>
          <a:bodyPr/>
          <a:lstStyle>
            <a:extLst/>
          </a:lstStyle>
          <a:p>
            <a:fld id="{235FD20E-218C-48B0-94B2-AE4E30236EA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20040"/>
            <a:ext cx="7242048" cy="1143000"/>
          </a:xfrm>
        </p:spPr>
        <p:txBody>
          <a:bodyP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0C4EB45A-1E8C-4AD5-BE77-2566D6E87253}" type="datetimeFigureOut">
              <a:rPr lang="en-US" smtClean="0"/>
              <a:t>7/15/2021</a:t>
            </a:fld>
            <a:endParaRPr lang="en-US"/>
          </a:p>
        </p:txBody>
      </p:sp>
      <p:sp>
        <p:nvSpPr>
          <p:cNvPr id="4" name="عنصر نائب للتذييل 3"/>
          <p:cNvSpPr>
            <a:spLocks noGrp="1"/>
          </p:cNvSpPr>
          <p:nvPr>
            <p:ph type="ftr" sz="quarter" idx="11"/>
          </p:nvPr>
        </p:nvSpPr>
        <p:spPr/>
        <p:txBody>
          <a:bodyPr/>
          <a:lstStyle>
            <a:extLst/>
          </a:lstStyle>
          <a:p>
            <a:endParaRPr lang="en-US"/>
          </a:p>
        </p:txBody>
      </p:sp>
      <p:sp>
        <p:nvSpPr>
          <p:cNvPr id="5" name="عنصر نائب لرقم الشريحة 4"/>
          <p:cNvSpPr>
            <a:spLocks noGrp="1"/>
          </p:cNvSpPr>
          <p:nvPr>
            <p:ph type="sldNum" sz="quarter" idx="12"/>
          </p:nvPr>
        </p:nvSpPr>
        <p:spPr/>
        <p:txBody>
          <a:bodyPr/>
          <a:lstStyle>
            <a:extLst/>
          </a:lstStyle>
          <a:p>
            <a:fld id="{235FD20E-218C-48B0-94B2-AE4E30236EA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lvl1pPr>
              <a:defRPr>
                <a:solidFill>
                  <a:schemeClr val="tx2"/>
                </a:solidFill>
              </a:defRPr>
            </a:lvl1pPr>
            <a:extLst/>
          </a:lstStyle>
          <a:p>
            <a:fld id="{0C4EB45A-1E8C-4AD5-BE77-2566D6E87253}" type="datetimeFigureOut">
              <a:rPr lang="en-US" smtClean="0"/>
              <a:t>7/15/2021</a:t>
            </a:fld>
            <a:endParaRPr lang="en-US"/>
          </a:p>
        </p:txBody>
      </p:sp>
      <p:sp>
        <p:nvSpPr>
          <p:cNvPr id="3" name="عنصر نائب للتذييل 2"/>
          <p:cNvSpPr>
            <a:spLocks noGrp="1"/>
          </p:cNvSpPr>
          <p:nvPr>
            <p:ph type="ftr" sz="quarter" idx="11"/>
          </p:nvPr>
        </p:nvSpPr>
        <p:spPr/>
        <p:txBody>
          <a:bodyPr/>
          <a:lstStyle>
            <a:lvl1pPr>
              <a:defRPr>
                <a:solidFill>
                  <a:schemeClr val="tx2"/>
                </a:solidFill>
              </a:defRPr>
            </a:lvl1pPr>
            <a:extLst/>
          </a:lstStyle>
          <a:p>
            <a:endParaRPr lang="en-US"/>
          </a:p>
        </p:txBody>
      </p:sp>
      <p:sp>
        <p:nvSpPr>
          <p:cNvPr id="4" name="عنصر نائب لرقم الشريحة 3"/>
          <p:cNvSpPr>
            <a:spLocks noGrp="1"/>
          </p:cNvSpPr>
          <p:nvPr>
            <p:ph type="sldNum" sz="quarter" idx="12"/>
          </p:nvPr>
        </p:nvSpPr>
        <p:spPr/>
        <p:txBody>
          <a:bodyPr/>
          <a:lstStyle>
            <a:extLst/>
          </a:lstStyle>
          <a:p>
            <a:fld id="{235FD20E-218C-48B0-94B2-AE4E30236EA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0C4EB45A-1E8C-4AD5-BE77-2566D6E87253}" type="datetimeFigureOut">
              <a:rPr lang="en-US" smtClean="0"/>
              <a:t>7/15/2021</a:t>
            </a:fld>
            <a:endParaRPr lang="en-US"/>
          </a:p>
        </p:txBody>
      </p:sp>
      <p:sp>
        <p:nvSpPr>
          <p:cNvPr id="6" name="عنصر نائب للتذييل 5"/>
          <p:cNvSpPr>
            <a:spLocks noGrp="1"/>
          </p:cNvSpPr>
          <p:nvPr>
            <p:ph type="ftr" sz="quarter" idx="11"/>
          </p:nvPr>
        </p:nvSpPr>
        <p:spPr/>
        <p:txBody>
          <a:bodyPr/>
          <a:lstStyle>
            <a:extLst/>
          </a:lstStyle>
          <a:p>
            <a:endParaRPr lang="en-US"/>
          </a:p>
        </p:txBody>
      </p:sp>
      <p:sp>
        <p:nvSpPr>
          <p:cNvPr id="7" name="عنصر نائب لرقم الشريحة 6"/>
          <p:cNvSpPr>
            <a:spLocks noGrp="1"/>
          </p:cNvSpPr>
          <p:nvPr>
            <p:ph type="sldNum" sz="quarter" idx="12"/>
          </p:nvPr>
        </p:nvSpPr>
        <p:spPr/>
        <p:txBody>
          <a:bodyPr/>
          <a:lstStyle>
            <a:extLst/>
          </a:lstStyle>
          <a:p>
            <a:fld id="{235FD20E-218C-48B0-94B2-AE4E30236EA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2"/>
      </p:bgRef>
    </p:bg>
    <p:spTree>
      <p:nvGrpSpPr>
        <p:cNvPr id="1" name=""/>
        <p:cNvGrpSpPr/>
        <p:nvPr/>
      </p:nvGrpSpPr>
      <p:grpSpPr>
        <a:xfrm>
          <a:off x="0" y="0"/>
          <a:ext cx="0" cy="0"/>
          <a:chOff x="0" y="0"/>
          <a:chExt cx="0" cy="0"/>
        </a:xfrm>
      </p:grpSpPr>
      <p:sp>
        <p:nvSpPr>
          <p:cNvPr id="8" name="مستطيل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مستطيل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عنوان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ar-SA" smtClean="0"/>
              <a:t>انقر لتحرير نمط العنوان الرئيسي</a:t>
            </a:r>
            <a:endParaRPr kumimoji="0" lang="en-US" dirty="0"/>
          </a:p>
        </p:txBody>
      </p:sp>
      <p:sp>
        <p:nvSpPr>
          <p:cNvPr id="4" name="عنصر نائب للنص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extLst/>
          </a:lstStyle>
          <a:p>
            <a:fld id="{0C4EB45A-1E8C-4AD5-BE77-2566D6E87253}" type="datetimeFigureOut">
              <a:rPr lang="en-US" smtClean="0"/>
              <a:t>7/15/2021</a:t>
            </a:fld>
            <a:endParaRPr lang="en-US"/>
          </a:p>
        </p:txBody>
      </p:sp>
      <p:sp>
        <p:nvSpPr>
          <p:cNvPr id="6" name="عنصر نائب للتذييل 5"/>
          <p:cNvSpPr>
            <a:spLocks noGrp="1"/>
          </p:cNvSpPr>
          <p:nvPr>
            <p:ph type="ftr" sz="quarter" idx="11"/>
          </p:nvPr>
        </p:nvSpPr>
        <p:spPr/>
        <p:txBody>
          <a:bodyPr/>
          <a:lstStyle>
            <a:extLst/>
          </a:lstStyle>
          <a:p>
            <a:endParaRPr lang="en-US"/>
          </a:p>
        </p:txBody>
      </p:sp>
      <p:sp>
        <p:nvSpPr>
          <p:cNvPr id="7" name="عنصر نائب لرقم الشريحة 6"/>
          <p:cNvSpPr>
            <a:spLocks noGrp="1"/>
          </p:cNvSpPr>
          <p:nvPr>
            <p:ph type="sldNum" sz="quarter" idx="12"/>
          </p:nvPr>
        </p:nvSpPr>
        <p:spPr/>
        <p:txBody>
          <a:bodyPr/>
          <a:lstStyle>
            <a:extLst/>
          </a:lstStyle>
          <a:p>
            <a:fld id="{235FD20E-218C-48B0-94B2-AE4E30236EA3}" type="slidenum">
              <a:rPr lang="en-US" smtClean="0"/>
              <a:t>‹#›</a:t>
            </a:fld>
            <a:endParaRPr lang="en-US"/>
          </a:p>
        </p:txBody>
      </p:sp>
      <p:sp>
        <p:nvSpPr>
          <p:cNvPr id="10" name="عنصر نائب للصورة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ar-SA" smtClean="0"/>
              <a:t>انقر فوق الأيقونة لإضافة صورة</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مستطيل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عنصر نائب للعنوان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ar-SA" smtClean="0"/>
              <a:t>انقر لتحرير نمط العنوان الرئيسي</a:t>
            </a:r>
            <a:endParaRPr kumimoji="0" lang="en-US"/>
          </a:p>
        </p:txBody>
      </p:sp>
      <p:sp>
        <p:nvSpPr>
          <p:cNvPr id="31" name="عنصر نائب للنص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7" name="عنصر نائب للتاريخ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0C4EB45A-1E8C-4AD5-BE77-2566D6E87253}" type="datetimeFigureOut">
              <a:rPr lang="en-US" smtClean="0"/>
              <a:t>7/15/2021</a:t>
            </a:fld>
            <a:endParaRPr lang="en-US"/>
          </a:p>
        </p:txBody>
      </p:sp>
      <p:sp>
        <p:nvSpPr>
          <p:cNvPr id="4" name="عنصر نائب للتذييل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عنصر نائب لرقم الشريحة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235FD20E-218C-48B0-94B2-AE4E30236EA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pPr algn="ctr"/>
            <a:r>
              <a:rPr lang="ar-IQ" sz="8800" dirty="0" smtClean="0">
                <a:solidFill>
                  <a:schemeClr val="accent4"/>
                </a:solidFill>
                <a:cs typeface="Akhbar MT" pitchFamily="2" charset="-78"/>
              </a:rPr>
              <a:t>العلاج المائي </a:t>
            </a:r>
            <a:endParaRPr lang="en-US" sz="8800" dirty="0">
              <a:solidFill>
                <a:schemeClr val="accent4"/>
              </a:solidFill>
              <a:cs typeface="Akhbar MT" pitchFamily="2" charset="-78"/>
            </a:endParaRPr>
          </a:p>
        </p:txBody>
      </p:sp>
      <p:sp>
        <p:nvSpPr>
          <p:cNvPr id="3" name="عنوان فرعي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478514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sz="4000" dirty="0" smtClean="0">
                <a:solidFill>
                  <a:schemeClr val="accent3">
                    <a:lumMod val="75000"/>
                  </a:schemeClr>
                </a:solidFill>
                <a:latin typeface="Andalus" pitchFamily="18" charset="-78"/>
                <a:cs typeface="Andalus" pitchFamily="18" charset="-78"/>
              </a:rPr>
              <a:t>العلاج المائي :</a:t>
            </a:r>
            <a:endParaRPr lang="en-US" sz="4000" dirty="0">
              <a:solidFill>
                <a:schemeClr val="accent3">
                  <a:lumMod val="75000"/>
                </a:schemeClr>
              </a:solidFill>
              <a:latin typeface="Andalus" pitchFamily="18" charset="-78"/>
              <a:cs typeface="Andalus" pitchFamily="18" charset="-78"/>
            </a:endParaRPr>
          </a:p>
        </p:txBody>
      </p:sp>
      <p:sp>
        <p:nvSpPr>
          <p:cNvPr id="3" name="عنصر نائب للمحتوى 2"/>
          <p:cNvSpPr>
            <a:spLocks noGrp="1"/>
          </p:cNvSpPr>
          <p:nvPr>
            <p:ph idx="1"/>
          </p:nvPr>
        </p:nvSpPr>
        <p:spPr/>
        <p:txBody>
          <a:bodyPr/>
          <a:lstStyle/>
          <a:p>
            <a:pPr algn="r"/>
            <a:r>
              <a:rPr lang="ar-IQ" sz="3200" b="1" cap="all" dirty="0">
                <a:latin typeface="Simplified Arabic" pitchFamily="18" charset="-78"/>
                <a:cs typeface="Simplified Arabic" pitchFamily="18" charset="-78"/>
              </a:rPr>
              <a:t>هي عبارة عن مجموعة من الحركات الرياضية التي تمارس في الوسط المائي بهدف ترفيهي او علاجي ولا يشترط اجادة السباحة للانضمام الى نشاط التمرينات المائية حيث يمكن ان تؤدى الحركات في المنطقة الضحلة  من حوض السباحة ،او يمكن استخدام ادوات معينة </a:t>
            </a:r>
            <a:r>
              <a:rPr lang="ar-IQ" sz="3200" b="1" cap="all" dirty="0" smtClean="0">
                <a:latin typeface="Simplified Arabic" pitchFamily="18" charset="-78"/>
                <a:cs typeface="Simplified Arabic" pitchFamily="18" charset="-78"/>
              </a:rPr>
              <a:t>للتثبيت </a:t>
            </a:r>
            <a:r>
              <a:rPr lang="ar-IQ" sz="3200" b="1" cap="all" dirty="0">
                <a:latin typeface="Simplified Arabic" pitchFamily="18" charset="-78"/>
                <a:cs typeface="Simplified Arabic" pitchFamily="18" charset="-78"/>
              </a:rPr>
              <a:t>وحمل الجسم لتساعد على اتخاذ وضع الطفو </a:t>
            </a:r>
            <a:endParaRPr lang="en-US" sz="3200" b="1" dirty="0">
              <a:latin typeface="Simplified Arabic" pitchFamily="18" charset="-78"/>
              <a:cs typeface="Simplified Arabic" pitchFamily="18" charset="-78"/>
            </a:endParaRPr>
          </a:p>
          <a:p>
            <a:pPr algn="r"/>
            <a:endParaRPr lang="en-US" dirty="0"/>
          </a:p>
        </p:txBody>
      </p:sp>
    </p:spTree>
    <p:extLst>
      <p:ext uri="{BB962C8B-B14F-4D97-AF65-F5344CB8AC3E}">
        <p14:creationId xmlns:p14="http://schemas.microsoft.com/office/powerpoint/2010/main" val="6045989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pPr algn="r"/>
            <a:r>
              <a:rPr lang="ar-IQ" sz="2800" b="1" cap="all" dirty="0">
                <a:latin typeface="Simplified Arabic" pitchFamily="18" charset="-78"/>
                <a:cs typeface="Simplified Arabic" pitchFamily="18" charset="-78"/>
              </a:rPr>
              <a:t>والتمارين المائية تمنح شعورا بالارتياح والامان </a:t>
            </a:r>
            <a:r>
              <a:rPr lang="ar-IQ" sz="2800" b="1" cap="all" dirty="0" err="1">
                <a:latin typeface="Simplified Arabic" pitchFamily="18" charset="-78"/>
                <a:cs typeface="Simplified Arabic" pitchFamily="18" charset="-78"/>
              </a:rPr>
              <a:t>لايمكن</a:t>
            </a:r>
            <a:r>
              <a:rPr lang="ar-IQ" sz="2800" b="1" cap="all" dirty="0">
                <a:latin typeface="Simplified Arabic" pitchFamily="18" charset="-78"/>
                <a:cs typeface="Simplified Arabic" pitchFamily="18" charset="-78"/>
              </a:rPr>
              <a:t> الاحساس به على الارض ، فهي تخفف من عبئ الوزن الكامل للفرد وتقي من الاصابات ، وتخفف الضغط عن مفاصل الجسم كما انها تنشط الدورة الدموية، كما انها تساعد العضلات الضعيفة على الحركة عندما يطفو الجسم فوق سطح الماء ،وتعمل مقاومة الماء للحركة نوعا معتدلا من تمرينات المقاومة تؤدي لاستعادة الجسم حيويته عقب حالات الضعف العام .</a:t>
            </a:r>
            <a:endParaRPr lang="en-US" sz="2800" b="1" dirty="0">
              <a:latin typeface="Simplified Arabic" pitchFamily="18" charset="-78"/>
              <a:cs typeface="Simplified Arabic" pitchFamily="18" charset="-78"/>
            </a:endParaRPr>
          </a:p>
          <a:p>
            <a:pPr algn="r"/>
            <a:endParaRPr lang="en-US" sz="2800" b="1" dirty="0">
              <a:latin typeface="Simplified Arabic" pitchFamily="18" charset="-78"/>
              <a:cs typeface="Simplified Arabic" pitchFamily="18" charset="-78"/>
            </a:endParaRPr>
          </a:p>
        </p:txBody>
      </p:sp>
    </p:spTree>
    <p:extLst>
      <p:ext uri="{BB962C8B-B14F-4D97-AF65-F5344CB8AC3E}">
        <p14:creationId xmlns:p14="http://schemas.microsoft.com/office/powerpoint/2010/main" val="33725637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algn="r" rtl="1"/>
            <a:r>
              <a:rPr lang="en-US" sz="2800" b="1" cap="all" dirty="0">
                <a:solidFill>
                  <a:srgbClr val="7030A0"/>
                </a:solidFill>
                <a:latin typeface="Simplified Arabic" pitchFamily="18" charset="-78"/>
                <a:cs typeface="Simplified Arabic" pitchFamily="18" charset="-78"/>
              </a:rPr>
              <a:t> </a:t>
            </a:r>
            <a:r>
              <a:rPr lang="ar-IQ" sz="2800" b="1" cap="all" dirty="0">
                <a:solidFill>
                  <a:srgbClr val="7030A0"/>
                </a:solidFill>
                <a:latin typeface="Simplified Arabic" pitchFamily="18" charset="-78"/>
                <a:cs typeface="Simplified Arabic" pitchFamily="18" charset="-78"/>
              </a:rPr>
              <a:t>وتستخدم التمرينات المائية حاليا في علاج الآلام المزمنة ،حيث ان المشاركة في برامج التمرينات المائية في الماء  يعد ،حيث تؤدي الى الاسترخاء واسهل واقل ايلاما ،حيث تؤدي التمرينات المائية الى الاسترخاء وخفض الشد العضلي والالم وزيادة في مدى الحركة والقوة اضافة الى اكتساب شعور افضل بعد اداء جلسات العلاج المائي وتحسين في اداء الانشطة العامة في الحياة </a:t>
            </a:r>
            <a:r>
              <a:rPr lang="ar-IQ" sz="2800" b="1" cap="all">
                <a:solidFill>
                  <a:srgbClr val="7030A0"/>
                </a:solidFill>
                <a:latin typeface="Simplified Arabic" pitchFamily="18" charset="-78"/>
                <a:cs typeface="Simplified Arabic" pitchFamily="18" charset="-78"/>
              </a:rPr>
              <a:t>اليومية </a:t>
            </a:r>
            <a:r>
              <a:rPr lang="ar-IQ" sz="2800" b="1" cap="all" smtClean="0">
                <a:solidFill>
                  <a:srgbClr val="7030A0"/>
                </a:solidFill>
                <a:latin typeface="Simplified Arabic" pitchFamily="18" charset="-78"/>
                <a:cs typeface="Simplified Arabic" pitchFamily="18" charset="-78"/>
              </a:rPr>
              <a:t>.</a:t>
            </a:r>
            <a:endParaRPr lang="en-US" sz="1600" b="1" dirty="0" smtClean="0">
              <a:solidFill>
                <a:srgbClr val="7030A0"/>
              </a:solidFill>
              <a:latin typeface="Simplified Arabic" pitchFamily="18" charset="-78"/>
              <a:cs typeface="Simplified Arabic" pitchFamily="18" charset="-78"/>
            </a:endParaRPr>
          </a:p>
          <a:p>
            <a:pPr algn="r"/>
            <a:endParaRPr lang="en-US" dirty="0"/>
          </a:p>
        </p:txBody>
      </p:sp>
    </p:spTree>
    <p:extLst>
      <p:ext uri="{BB962C8B-B14F-4D97-AF65-F5344CB8AC3E}">
        <p14:creationId xmlns:p14="http://schemas.microsoft.com/office/powerpoint/2010/main" val="40998340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algn="r"/>
            <a:r>
              <a:rPr lang="ar-IQ" cap="all" dirty="0"/>
              <a:t>.</a:t>
            </a:r>
            <a:r>
              <a:rPr lang="ar-IQ" sz="2800" b="1" cap="all" dirty="0">
                <a:solidFill>
                  <a:srgbClr val="7030A0"/>
                </a:solidFill>
                <a:latin typeface="Simplified Arabic" pitchFamily="18" charset="-78"/>
                <a:cs typeface="Simplified Arabic" pitchFamily="18" charset="-78"/>
              </a:rPr>
              <a:t>وقد اجمع خبراء الصحة </a:t>
            </a:r>
            <a:r>
              <a:rPr lang="ar-IQ" sz="2800" b="1" cap="all" dirty="0" err="1">
                <a:solidFill>
                  <a:srgbClr val="7030A0"/>
                </a:solidFill>
                <a:latin typeface="Simplified Arabic" pitchFamily="18" charset="-78"/>
                <a:cs typeface="Simplified Arabic" pitchFamily="18" charset="-78"/>
              </a:rPr>
              <a:t>الصحة</a:t>
            </a:r>
            <a:r>
              <a:rPr lang="ar-IQ" sz="2800" b="1" cap="all" dirty="0">
                <a:solidFill>
                  <a:srgbClr val="7030A0"/>
                </a:solidFill>
                <a:latin typeface="Simplified Arabic" pitchFamily="18" charset="-78"/>
                <a:cs typeface="Simplified Arabic" pitchFamily="18" charset="-78"/>
              </a:rPr>
              <a:t> الحالات البدنية التالية تعتبر كمؤشرات للبدء في العلاج المائي :الالم ،التقلص العضلي ، محدودية الحركة (المدى الحركي )نغمة عضلية </a:t>
            </a:r>
            <a:r>
              <a:rPr lang="ar-IQ" sz="2800" b="1" cap="all" dirty="0" err="1">
                <a:solidFill>
                  <a:srgbClr val="7030A0"/>
                </a:solidFill>
                <a:latin typeface="Simplified Arabic" pitchFamily="18" charset="-78"/>
                <a:cs typeface="Simplified Arabic" pitchFamily="18" charset="-78"/>
              </a:rPr>
              <a:t>اوحركة</a:t>
            </a:r>
            <a:r>
              <a:rPr lang="ar-IQ" sz="2800" b="1" cap="all" dirty="0">
                <a:solidFill>
                  <a:srgbClr val="7030A0"/>
                </a:solidFill>
                <a:latin typeface="Simplified Arabic" pitchFamily="18" charset="-78"/>
                <a:cs typeface="Simplified Arabic" pitchFamily="18" charset="-78"/>
              </a:rPr>
              <a:t> غير طبيعية ،ضعف مشاكل في التوافق ، انجرافات في المشي ، تحمل ضعيف ، مستوى وظيفي واهن او جود قيود وجدود مرتبطة بحمل الوزن (وزن الجسم ) ،عجز وقصور في جهاز الدوران ، مشكلات في الجهاز التنفسي والقلبي ،ارتفاع الضغط ، ضعف في الادراك</a:t>
            </a:r>
            <a:r>
              <a:rPr lang="ar-IQ" cap="all" dirty="0"/>
              <a:t> </a:t>
            </a:r>
            <a:endParaRPr lang="en-US" dirty="0"/>
          </a:p>
        </p:txBody>
      </p:sp>
    </p:spTree>
    <p:extLst>
      <p:ext uri="{BB962C8B-B14F-4D97-AF65-F5344CB8AC3E}">
        <p14:creationId xmlns:p14="http://schemas.microsoft.com/office/powerpoint/2010/main" val="21147490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endParaRPr lang="en-US" dirty="0"/>
          </a:p>
        </p:txBody>
      </p:sp>
      <p:sp>
        <p:nvSpPr>
          <p:cNvPr id="4" name="مستطيل 3"/>
          <p:cNvSpPr/>
          <p:nvPr/>
        </p:nvSpPr>
        <p:spPr>
          <a:xfrm>
            <a:off x="533400" y="1997839"/>
            <a:ext cx="7239000" cy="3539430"/>
          </a:xfrm>
          <a:prstGeom prst="rect">
            <a:avLst/>
          </a:prstGeom>
        </p:spPr>
        <p:txBody>
          <a:bodyPr wrap="square">
            <a:spAutoFit/>
          </a:bodyPr>
          <a:lstStyle/>
          <a:p>
            <a:pPr algn="r"/>
            <a:r>
              <a:rPr lang="ar-IQ" cap="all" dirty="0"/>
              <a:t>.</a:t>
            </a:r>
            <a:r>
              <a:rPr lang="ar-IQ" sz="2800" b="1" cap="all" dirty="0">
                <a:solidFill>
                  <a:srgbClr val="7030A0"/>
                </a:solidFill>
                <a:latin typeface="Simplified Arabic" pitchFamily="18" charset="-78"/>
                <a:cs typeface="Simplified Arabic" pitchFamily="18" charset="-78"/>
              </a:rPr>
              <a:t>وقد اجمع خبراء الصحة </a:t>
            </a:r>
            <a:r>
              <a:rPr lang="ar-IQ" sz="2800" b="1" cap="all" dirty="0" err="1">
                <a:solidFill>
                  <a:srgbClr val="7030A0"/>
                </a:solidFill>
                <a:latin typeface="Simplified Arabic" pitchFamily="18" charset="-78"/>
                <a:cs typeface="Simplified Arabic" pitchFamily="18" charset="-78"/>
              </a:rPr>
              <a:t>الصحة</a:t>
            </a:r>
            <a:r>
              <a:rPr lang="ar-IQ" sz="2800" b="1" cap="all" dirty="0">
                <a:solidFill>
                  <a:srgbClr val="7030A0"/>
                </a:solidFill>
                <a:latin typeface="Simplified Arabic" pitchFamily="18" charset="-78"/>
                <a:cs typeface="Simplified Arabic" pitchFamily="18" charset="-78"/>
              </a:rPr>
              <a:t> الحالات البدنية التالية تعتبر كمؤشرات للبدء في العلاج المائي :الالم ،التقلص العضلي ، محدودية الحركة (المدى الحركي )نغمة عضلية </a:t>
            </a:r>
            <a:r>
              <a:rPr lang="ar-IQ" sz="2800" b="1" cap="all" dirty="0" err="1">
                <a:solidFill>
                  <a:srgbClr val="7030A0"/>
                </a:solidFill>
                <a:latin typeface="Simplified Arabic" pitchFamily="18" charset="-78"/>
                <a:cs typeface="Simplified Arabic" pitchFamily="18" charset="-78"/>
              </a:rPr>
              <a:t>اوحركة</a:t>
            </a:r>
            <a:r>
              <a:rPr lang="ar-IQ" sz="2800" b="1" cap="all" dirty="0">
                <a:solidFill>
                  <a:srgbClr val="7030A0"/>
                </a:solidFill>
                <a:latin typeface="Simplified Arabic" pitchFamily="18" charset="-78"/>
                <a:cs typeface="Simplified Arabic" pitchFamily="18" charset="-78"/>
              </a:rPr>
              <a:t> غير طبيعية ،ضعف مشاكل في التوافق ، انجرافات في المشي ، تحمل ضعيف ، مستوى وظيفي واهن او جود قيود وجدود مرتبطة بحمل الوزن (وزن الجسم ) ،عجز وقصور في جهاز الدوران ، مشكلات في الجهاز التنفسي والقلبي ،ارتفاع الضغط ، ضعف في الادرا</a:t>
            </a:r>
            <a:r>
              <a:rPr lang="ar-IQ" cap="all" dirty="0"/>
              <a:t>ك </a:t>
            </a:r>
            <a:endParaRPr lang="en-US" dirty="0"/>
          </a:p>
        </p:txBody>
      </p:sp>
    </p:spTree>
    <p:extLst>
      <p:ext uri="{BB962C8B-B14F-4D97-AF65-F5344CB8AC3E}">
        <p14:creationId xmlns:p14="http://schemas.microsoft.com/office/powerpoint/2010/main" val="6818009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en-US" dirty="0" smtClean="0">
                <a:solidFill>
                  <a:srgbClr val="C00000"/>
                </a:solidFill>
              </a:rPr>
              <a:t> </a:t>
            </a:r>
            <a:r>
              <a:rPr lang="ar-IQ" sz="4000" dirty="0" smtClean="0">
                <a:solidFill>
                  <a:srgbClr val="C00000"/>
                </a:solidFill>
                <a:latin typeface="Andalus" pitchFamily="18" charset="-78"/>
                <a:cs typeface="Andalus" pitchFamily="18" charset="-78"/>
              </a:rPr>
              <a:t>السباحة العلاجية </a:t>
            </a:r>
            <a:endParaRPr lang="en-US" dirty="0">
              <a:solidFill>
                <a:srgbClr val="C00000"/>
              </a:solidFill>
              <a:latin typeface="Andalus" pitchFamily="18" charset="-78"/>
              <a:cs typeface="Andalus" pitchFamily="18" charset="-78"/>
            </a:endParaRPr>
          </a:p>
        </p:txBody>
      </p:sp>
      <p:sp>
        <p:nvSpPr>
          <p:cNvPr id="3" name="عنصر نائب للمحتوى 2"/>
          <p:cNvSpPr>
            <a:spLocks noGrp="1"/>
          </p:cNvSpPr>
          <p:nvPr>
            <p:ph idx="1"/>
          </p:nvPr>
        </p:nvSpPr>
        <p:spPr/>
        <p:txBody>
          <a:bodyPr/>
          <a:lstStyle/>
          <a:p>
            <a:pPr algn="r" rtl="1"/>
            <a:r>
              <a:rPr lang="ar-IQ" b="1" cap="all" dirty="0">
                <a:solidFill>
                  <a:srgbClr val="0070C0"/>
                </a:solidFill>
                <a:latin typeface="Simplified Arabic" pitchFamily="18" charset="-78"/>
                <a:cs typeface="Simplified Arabic" pitchFamily="18" charset="-78"/>
              </a:rPr>
              <a:t>ان ممارسة  التمارين الرياضية بشكل عام والسباحة بشكل خاص ،له دور في علاج الكثير من الامراض والاصابات وتأهيلها ،ومن هذه الاصابات آلام اسفل الظهر</a:t>
            </a:r>
            <a:endParaRPr lang="en-US" b="1" dirty="0">
              <a:solidFill>
                <a:srgbClr val="0070C0"/>
              </a:solidFill>
              <a:latin typeface="Simplified Arabic" pitchFamily="18" charset="-78"/>
              <a:cs typeface="Simplified Arabic" pitchFamily="18" charset="-78"/>
            </a:endParaRPr>
          </a:p>
          <a:p>
            <a:pPr algn="r"/>
            <a:r>
              <a:rPr lang="ar-IQ" b="1" cap="all" dirty="0">
                <a:solidFill>
                  <a:srgbClr val="0070C0"/>
                </a:solidFill>
                <a:latin typeface="Simplified Arabic" pitchFamily="18" charset="-78"/>
                <a:cs typeface="Simplified Arabic" pitchFamily="18" charset="-78"/>
              </a:rPr>
              <a:t>"تعتبر السباحة الرياضة المثالية </a:t>
            </a:r>
            <a:r>
              <a:rPr lang="ar-IQ" b="1" cap="all" dirty="0" err="1">
                <a:solidFill>
                  <a:srgbClr val="0070C0"/>
                </a:solidFill>
                <a:latin typeface="Simplified Arabic" pitchFamily="18" charset="-78"/>
                <a:cs typeface="Simplified Arabic" pitchFamily="18" charset="-78"/>
              </a:rPr>
              <a:t>لاولئك</a:t>
            </a:r>
            <a:r>
              <a:rPr lang="ar-IQ" b="1" cap="all" dirty="0">
                <a:solidFill>
                  <a:srgbClr val="0070C0"/>
                </a:solidFill>
                <a:latin typeface="Simplified Arabic" pitchFamily="18" charset="-78"/>
                <a:cs typeface="Simplified Arabic" pitchFamily="18" charset="-78"/>
              </a:rPr>
              <a:t> الذين يعانون من آلام بسيطة في الظهر وذلك لان تمرين السباحة هو تمرين جيد لتنشيط الدورة الدموية وتحسينها ، وكذلك لان الماء وسط فعال ومناسب وذلك للتخلص من الحرارة المنبعثة بعيدا عن الجسم  وكذلك يلغي الماء معظم وزن الجسم ما يساهم بعدم التعرض </a:t>
            </a:r>
            <a:r>
              <a:rPr lang="ar-IQ" b="1" cap="all" dirty="0" smtClean="0">
                <a:solidFill>
                  <a:srgbClr val="0070C0"/>
                </a:solidFill>
                <a:latin typeface="Simplified Arabic" pitchFamily="18" charset="-78"/>
                <a:cs typeface="Simplified Arabic" pitchFamily="18" charset="-78"/>
              </a:rPr>
              <a:t>لأخطار </a:t>
            </a:r>
            <a:r>
              <a:rPr lang="ar-IQ" b="1" cap="all" dirty="0">
                <a:solidFill>
                  <a:srgbClr val="0070C0"/>
                </a:solidFill>
                <a:latin typeface="Simplified Arabic" pitchFamily="18" charset="-78"/>
                <a:cs typeface="Simplified Arabic" pitchFamily="18" charset="-78"/>
              </a:rPr>
              <a:t>الاصابات</a:t>
            </a:r>
            <a:r>
              <a:rPr lang="ar-IQ" cap="all" dirty="0"/>
              <a:t> </a:t>
            </a:r>
            <a:endParaRPr lang="en-US" dirty="0"/>
          </a:p>
        </p:txBody>
      </p:sp>
    </p:spTree>
    <p:extLst>
      <p:ext uri="{BB962C8B-B14F-4D97-AF65-F5344CB8AC3E}">
        <p14:creationId xmlns:p14="http://schemas.microsoft.com/office/powerpoint/2010/main" val="10469477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algn="r"/>
            <a:r>
              <a:rPr lang="ar-IQ" cap="all" dirty="0"/>
              <a:t> </a:t>
            </a:r>
            <a:r>
              <a:rPr lang="ar-IQ" sz="3200" b="1" cap="all" dirty="0">
                <a:solidFill>
                  <a:srgbClr val="0070C0"/>
                </a:solidFill>
                <a:latin typeface="Simplified Arabic" pitchFamily="18" charset="-78"/>
                <a:cs typeface="Simplified Arabic" pitchFamily="18" charset="-78"/>
              </a:rPr>
              <a:t>اذ "تعتبر السباحة من اكثر اشكال التمارين امانا لمشكلات الظهر .ويمكنك السباحة على بطنك او على ظهرك  ايهما اكثر </a:t>
            </a:r>
            <a:r>
              <a:rPr lang="ar-IQ" sz="3200" b="1" cap="all" dirty="0" err="1" smtClean="0">
                <a:solidFill>
                  <a:srgbClr val="0070C0"/>
                </a:solidFill>
                <a:latin typeface="Simplified Arabic" pitchFamily="18" charset="-78"/>
                <a:cs typeface="Simplified Arabic" pitchFamily="18" charset="-78"/>
              </a:rPr>
              <a:t>راحة</a:t>
            </a:r>
            <a:r>
              <a:rPr lang="ar-IQ" sz="3200" b="1" cap="all" dirty="0" err="1">
                <a:solidFill>
                  <a:srgbClr val="0070C0"/>
                </a:solidFill>
                <a:latin typeface="Simplified Arabic" pitchFamily="18" charset="-78"/>
                <a:cs typeface="Simplified Arabic" pitchFamily="18" charset="-78"/>
              </a:rPr>
              <a:t>"فالسباحة</a:t>
            </a:r>
            <a:r>
              <a:rPr lang="ar-IQ" sz="3200" b="1" cap="all" dirty="0">
                <a:solidFill>
                  <a:srgbClr val="0070C0"/>
                </a:solidFill>
                <a:latin typeface="Simplified Arabic" pitchFamily="18" charset="-78"/>
                <a:cs typeface="Simplified Arabic" pitchFamily="18" charset="-78"/>
              </a:rPr>
              <a:t> تؤثر ايجابيا في عضلات البطن والظهر وتكسب الجسم فوائد بدنية وحركية تميزها عن الرياضات الاخرى</a:t>
            </a:r>
            <a:endParaRPr lang="en-US" b="1" dirty="0">
              <a:solidFill>
                <a:srgbClr val="0070C0"/>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31914421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sz="4000" dirty="0" smtClean="0">
                <a:solidFill>
                  <a:schemeClr val="bg2">
                    <a:lumMod val="50000"/>
                  </a:schemeClr>
                </a:solidFill>
                <a:latin typeface="Andalus" pitchFamily="18" charset="-78"/>
                <a:cs typeface="Andalus" pitchFamily="18" charset="-78"/>
              </a:rPr>
              <a:t>:فوائد برنامج العلاج المائي</a:t>
            </a:r>
            <a:endParaRPr lang="en-US" sz="4000" dirty="0">
              <a:solidFill>
                <a:schemeClr val="bg2">
                  <a:lumMod val="50000"/>
                </a:schemeClr>
              </a:solidFill>
              <a:latin typeface="Andalus" pitchFamily="18" charset="-78"/>
              <a:cs typeface="Andalus" pitchFamily="18" charset="-78"/>
            </a:endParaRPr>
          </a:p>
        </p:txBody>
      </p:sp>
      <p:sp>
        <p:nvSpPr>
          <p:cNvPr id="3" name="عنصر نائب للمحتوى 2"/>
          <p:cNvSpPr>
            <a:spLocks noGrp="1"/>
          </p:cNvSpPr>
          <p:nvPr>
            <p:ph idx="1"/>
          </p:nvPr>
        </p:nvSpPr>
        <p:spPr/>
        <p:txBody>
          <a:bodyPr>
            <a:normAutofit/>
          </a:bodyPr>
          <a:lstStyle/>
          <a:p>
            <a:pPr marL="0" indent="0" algn="r">
              <a:buNone/>
            </a:pPr>
            <a:r>
              <a:rPr lang="ar-IQ" sz="3200" b="1" dirty="0" smtClean="0">
                <a:solidFill>
                  <a:schemeClr val="accent1">
                    <a:lumMod val="75000"/>
                  </a:schemeClr>
                </a:solidFill>
                <a:latin typeface="Simplified Arabic" pitchFamily="18" charset="-78"/>
                <a:cs typeface="Simplified Arabic" pitchFamily="18" charset="-78"/>
              </a:rPr>
              <a:t> الفوائد النفسية:</a:t>
            </a:r>
          </a:p>
          <a:p>
            <a:pPr marL="0" indent="0" algn="r">
              <a:buNone/>
            </a:pPr>
            <a:r>
              <a:rPr lang="ar-IQ" sz="2800" b="1" dirty="0" smtClean="0">
                <a:solidFill>
                  <a:srgbClr val="7030A0"/>
                </a:solidFill>
                <a:latin typeface="Simplified Arabic" pitchFamily="18" charset="-78"/>
                <a:cs typeface="Simplified Arabic" pitchFamily="18" charset="-78"/>
              </a:rPr>
              <a:t>1-يكون الافراد قادرين علة التحرك بسهولة </a:t>
            </a:r>
            <a:r>
              <a:rPr lang="ar-IQ" sz="2800" b="1" dirty="0" err="1" smtClean="0">
                <a:solidFill>
                  <a:srgbClr val="7030A0"/>
                </a:solidFill>
                <a:latin typeface="Simplified Arabic" pitchFamily="18" charset="-78"/>
                <a:cs typeface="Simplified Arabic" pitchFamily="18" charset="-78"/>
              </a:rPr>
              <a:t>وبالم</a:t>
            </a:r>
            <a:r>
              <a:rPr lang="ar-IQ" sz="2800" b="1" dirty="0" smtClean="0">
                <a:solidFill>
                  <a:srgbClr val="7030A0"/>
                </a:solidFill>
                <a:latin typeface="Simplified Arabic" pitchFamily="18" charset="-78"/>
                <a:cs typeface="Simplified Arabic" pitchFamily="18" charset="-78"/>
              </a:rPr>
              <a:t> اقل </a:t>
            </a:r>
          </a:p>
          <a:p>
            <a:pPr marL="0" indent="0" algn="r">
              <a:buNone/>
            </a:pPr>
            <a:r>
              <a:rPr lang="ar-IQ" sz="2800" b="1" dirty="0" smtClean="0">
                <a:solidFill>
                  <a:srgbClr val="7030A0"/>
                </a:solidFill>
                <a:latin typeface="Simplified Arabic" pitchFamily="18" charset="-78"/>
                <a:cs typeface="Simplified Arabic" pitchFamily="18" charset="-78"/>
              </a:rPr>
              <a:t>2-في جلسات العلاج المائي يوجد </a:t>
            </a:r>
            <a:r>
              <a:rPr lang="ar-IQ" sz="2800" b="1" dirty="0" err="1" smtClean="0">
                <a:solidFill>
                  <a:srgbClr val="7030A0"/>
                </a:solidFill>
                <a:latin typeface="Simplified Arabic" pitchFamily="18" charset="-78"/>
                <a:cs typeface="Simplified Arabic" pitchFamily="18" charset="-78"/>
              </a:rPr>
              <a:t>تاكيد</a:t>
            </a:r>
            <a:r>
              <a:rPr lang="ar-IQ" sz="2800" b="1" dirty="0" smtClean="0">
                <a:solidFill>
                  <a:srgbClr val="7030A0"/>
                </a:solidFill>
                <a:latin typeface="Simplified Arabic" pitchFamily="18" charset="-78"/>
                <a:cs typeface="Simplified Arabic" pitchFamily="18" charset="-78"/>
              </a:rPr>
              <a:t> على الاعتماد على النفس والثقة بالنفس .</a:t>
            </a:r>
          </a:p>
          <a:p>
            <a:pPr marL="0" indent="0" algn="r">
              <a:buNone/>
            </a:pPr>
            <a:r>
              <a:rPr lang="ar-IQ" sz="2800" b="1" dirty="0" smtClean="0">
                <a:solidFill>
                  <a:srgbClr val="7030A0"/>
                </a:solidFill>
                <a:latin typeface="Simplified Arabic" pitchFamily="18" charset="-78"/>
                <a:cs typeface="Simplified Arabic" pitchFamily="18" charset="-78"/>
              </a:rPr>
              <a:t>يخلق جو من المتعة والمرح.</a:t>
            </a:r>
          </a:p>
          <a:p>
            <a:pPr marL="0" indent="0" algn="r">
              <a:buNone/>
            </a:pPr>
            <a:r>
              <a:rPr lang="ar-IQ" sz="2800" b="1" dirty="0" smtClean="0">
                <a:solidFill>
                  <a:srgbClr val="7030A0"/>
                </a:solidFill>
                <a:latin typeface="Simplified Arabic" pitchFamily="18" charset="-78"/>
                <a:cs typeface="Simplified Arabic" pitchFamily="18" charset="-78"/>
              </a:rPr>
              <a:t>بالنسبة لغير اللائقين بدنيا يحقق حياة افضل لهم وينقلهم الى حياة اكثر نشاطا </a:t>
            </a:r>
            <a:endParaRPr lang="en-US" sz="2800" b="1" dirty="0">
              <a:solidFill>
                <a:srgbClr val="7030A0"/>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38140750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20040"/>
            <a:ext cx="7239000" cy="441960"/>
          </a:xfrm>
        </p:spPr>
        <p:txBody>
          <a:bodyPr>
            <a:normAutofit fontScale="90000"/>
          </a:bodyPr>
          <a:lstStyle/>
          <a:p>
            <a:endParaRPr lang="en-US" dirty="0"/>
          </a:p>
        </p:txBody>
      </p:sp>
      <p:sp>
        <p:nvSpPr>
          <p:cNvPr id="3" name="عنصر نائب للمحتوى 2"/>
          <p:cNvSpPr>
            <a:spLocks noGrp="1"/>
          </p:cNvSpPr>
          <p:nvPr>
            <p:ph idx="1"/>
          </p:nvPr>
        </p:nvSpPr>
        <p:spPr>
          <a:xfrm>
            <a:off x="457200" y="1143000"/>
            <a:ext cx="7239000" cy="5312736"/>
          </a:xfrm>
        </p:spPr>
        <p:txBody>
          <a:bodyPr>
            <a:normAutofit/>
          </a:bodyPr>
          <a:lstStyle/>
          <a:p>
            <a:pPr algn="r" rtl="1"/>
            <a:r>
              <a:rPr lang="ar-IQ" b="1" cap="all" dirty="0">
                <a:solidFill>
                  <a:srgbClr val="7030A0"/>
                </a:solidFill>
                <a:latin typeface="Simplified Arabic" pitchFamily="18" charset="-78"/>
                <a:cs typeface="Simplified Arabic" pitchFamily="18" charset="-78"/>
              </a:rPr>
              <a:t>حيث "يمكن ان يخدم العلاج المائي في تطوير وتقوية اعضاء الجسم من خلال تخفيف قوى الجاذبية بسبب تأثير الطفو والضغط </a:t>
            </a:r>
            <a:r>
              <a:rPr lang="ar-IQ" b="1" cap="all" dirty="0" err="1">
                <a:solidFill>
                  <a:srgbClr val="7030A0"/>
                </a:solidFill>
                <a:latin typeface="Simplified Arabic" pitchFamily="18" charset="-78"/>
                <a:cs typeface="Simplified Arabic" pitchFamily="18" charset="-78"/>
              </a:rPr>
              <a:t>الهايدروستاتي</a:t>
            </a:r>
            <a:r>
              <a:rPr lang="ar-IQ" b="1" cap="all" dirty="0">
                <a:solidFill>
                  <a:srgbClr val="7030A0"/>
                </a:solidFill>
                <a:latin typeface="Simplified Arabic" pitchFamily="18" charset="-78"/>
                <a:cs typeface="Simplified Arabic" pitchFamily="18" charset="-78"/>
              </a:rPr>
              <a:t> </a:t>
            </a:r>
            <a:r>
              <a:rPr lang="en-US" b="1" cap="all" dirty="0">
                <a:solidFill>
                  <a:srgbClr val="7030A0"/>
                </a:solidFill>
                <a:latin typeface="Simplified Arabic" pitchFamily="18" charset="-78"/>
                <a:cs typeface="Simplified Arabic" pitchFamily="18" charset="-78"/>
              </a:rPr>
              <a:t> </a:t>
            </a:r>
            <a:r>
              <a:rPr lang="en-US" b="1" cap="all" dirty="0" err="1">
                <a:solidFill>
                  <a:srgbClr val="7030A0"/>
                </a:solidFill>
                <a:latin typeface="Simplified Arabic" pitchFamily="18" charset="-78"/>
                <a:cs typeface="Simplified Arabic" pitchFamily="18" charset="-78"/>
              </a:rPr>
              <a:t>hyDROSTATIC</a:t>
            </a:r>
            <a:r>
              <a:rPr lang="en-US" b="1" cap="all" dirty="0">
                <a:solidFill>
                  <a:srgbClr val="7030A0"/>
                </a:solidFill>
                <a:latin typeface="Simplified Arabic" pitchFamily="18" charset="-78"/>
                <a:cs typeface="Simplified Arabic" pitchFamily="18" charset="-78"/>
              </a:rPr>
              <a:t> PRESSURE </a:t>
            </a:r>
            <a:r>
              <a:rPr lang="ar-IQ" b="1" cap="all" dirty="0">
                <a:solidFill>
                  <a:srgbClr val="7030A0"/>
                </a:solidFill>
                <a:latin typeface="Simplified Arabic" pitchFamily="18" charset="-78"/>
                <a:cs typeface="Simplified Arabic" pitchFamily="18" charset="-78"/>
              </a:rPr>
              <a:t> اراحة المفاصل الضعيفة ويساعد في تخفيف الاستسقاء وهو احتباس السوائل بالجسم بالإضافة الى ان الضغط </a:t>
            </a:r>
            <a:r>
              <a:rPr lang="ar-IQ" b="1" cap="all" dirty="0" err="1">
                <a:solidFill>
                  <a:srgbClr val="7030A0"/>
                </a:solidFill>
                <a:latin typeface="Simplified Arabic" pitchFamily="18" charset="-78"/>
                <a:cs typeface="Simplified Arabic" pitchFamily="18" charset="-78"/>
              </a:rPr>
              <a:t>الهايدروستاتي</a:t>
            </a:r>
            <a:r>
              <a:rPr lang="ar-IQ" b="1" cap="all" dirty="0">
                <a:solidFill>
                  <a:srgbClr val="7030A0"/>
                </a:solidFill>
                <a:latin typeface="Simplified Arabic" pitchFamily="18" charset="-78"/>
                <a:cs typeface="Simplified Arabic" pitchFamily="18" charset="-78"/>
              </a:rPr>
              <a:t> يزيد من سرعة دوران الدم في الاوعية الدموية مما يزيد من سرعة الاستشفاء </a:t>
            </a:r>
            <a:r>
              <a:rPr lang="ar-IQ" b="1" cap="all" dirty="0" smtClean="0">
                <a:solidFill>
                  <a:srgbClr val="7030A0"/>
                </a:solidFill>
                <a:latin typeface="Simplified Arabic" pitchFamily="18" charset="-78"/>
                <a:cs typeface="Simplified Arabic" pitchFamily="18" charset="-78"/>
              </a:rPr>
              <a:t> </a:t>
            </a:r>
          </a:p>
          <a:p>
            <a:pPr algn="r" rtl="1"/>
            <a:r>
              <a:rPr lang="ar-IQ" b="1" cap="all" dirty="0" smtClean="0">
                <a:solidFill>
                  <a:srgbClr val="7030A0"/>
                </a:solidFill>
                <a:latin typeface="Simplified Arabic" pitchFamily="18" charset="-78"/>
                <a:cs typeface="Simplified Arabic" pitchFamily="18" charset="-78"/>
              </a:rPr>
              <a:t>ومن خاتا وضع الجسم الافقي في حوض السباحة وتخفيف قوى الجاذبية فانه يقل معدل نبض القلب  خلال الحمل التدريبي المعطى مقارنة بنفس الحمل على اليابسة </a:t>
            </a:r>
            <a:endParaRPr lang="en-US" b="1" dirty="0">
              <a:solidFill>
                <a:srgbClr val="7030A0"/>
              </a:solidFill>
              <a:latin typeface="Simplified Arabic" pitchFamily="18" charset="-78"/>
              <a:cs typeface="Simplified Arabic" pitchFamily="18" charset="-78"/>
            </a:endParaRPr>
          </a:p>
          <a:p>
            <a:pPr rtl="1"/>
            <a:r>
              <a:rPr lang="ar-IQ" cap="all" dirty="0"/>
              <a:t> </a:t>
            </a:r>
            <a:endParaRPr lang="en-US" dirty="0"/>
          </a:p>
          <a:p>
            <a:pPr lvl="7" rtl="1"/>
            <a:r>
              <a:rPr lang="ar-IQ" dirty="0" smtClean="0"/>
              <a:t> </a:t>
            </a:r>
            <a:endParaRPr lang="en-US" dirty="0"/>
          </a:p>
          <a:p>
            <a:endParaRPr lang="en-US" dirty="0"/>
          </a:p>
        </p:txBody>
      </p:sp>
    </p:spTree>
    <p:extLst>
      <p:ext uri="{BB962C8B-B14F-4D97-AF65-F5344CB8AC3E}">
        <p14:creationId xmlns:p14="http://schemas.microsoft.com/office/powerpoint/2010/main" val="42824813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20040"/>
            <a:ext cx="7239000" cy="518160"/>
          </a:xfrm>
        </p:spPr>
        <p:txBody>
          <a:bodyPr>
            <a:noAutofit/>
          </a:bodyPr>
          <a:lstStyle/>
          <a:p>
            <a:pPr algn="r"/>
            <a:r>
              <a:rPr lang="ar-IQ" sz="4000" dirty="0" smtClean="0">
                <a:solidFill>
                  <a:srgbClr val="FF0000"/>
                </a:solidFill>
                <a:latin typeface="Andalus" pitchFamily="18" charset="-78"/>
                <a:cs typeface="Andalus" pitchFamily="18" charset="-78"/>
              </a:rPr>
              <a:t>فوائد عامة </a:t>
            </a:r>
            <a:endParaRPr lang="en-US" sz="4000" dirty="0">
              <a:solidFill>
                <a:srgbClr val="FF0000"/>
              </a:solidFill>
              <a:latin typeface="Andalus" pitchFamily="18" charset="-78"/>
              <a:cs typeface="Andalus" pitchFamily="18" charset="-78"/>
            </a:endParaRPr>
          </a:p>
        </p:txBody>
      </p:sp>
      <p:sp>
        <p:nvSpPr>
          <p:cNvPr id="3" name="عنصر نائب للمحتوى 2"/>
          <p:cNvSpPr>
            <a:spLocks noGrp="1"/>
          </p:cNvSpPr>
          <p:nvPr>
            <p:ph idx="1"/>
          </p:nvPr>
        </p:nvSpPr>
        <p:spPr>
          <a:xfrm>
            <a:off x="457200" y="914400"/>
            <a:ext cx="7239000" cy="5541336"/>
          </a:xfrm>
        </p:spPr>
        <p:txBody>
          <a:bodyPr>
            <a:normAutofit lnSpcReduction="10000"/>
          </a:bodyPr>
          <a:lstStyle/>
          <a:p>
            <a:pPr algn="r"/>
            <a:r>
              <a:rPr lang="ar-IQ" dirty="0" smtClean="0"/>
              <a:t>ا</a:t>
            </a:r>
            <a:r>
              <a:rPr lang="ar-IQ" b="1" dirty="0" smtClean="0">
                <a:solidFill>
                  <a:srgbClr val="002060"/>
                </a:solidFill>
                <a:latin typeface="Simplified Arabic" pitchFamily="18" charset="-78"/>
                <a:cs typeface="Simplified Arabic" pitchFamily="18" charset="-78"/>
              </a:rPr>
              <a:t>لطفو يساعد في تجسين المدى الحركي للمفاصل</a:t>
            </a:r>
          </a:p>
          <a:p>
            <a:pPr algn="r"/>
            <a:r>
              <a:rPr lang="ar-IQ" b="1" dirty="0" smtClean="0">
                <a:solidFill>
                  <a:srgbClr val="002060"/>
                </a:solidFill>
                <a:latin typeface="Simplified Arabic" pitchFamily="18" charset="-78"/>
                <a:cs typeface="Simplified Arabic" pitchFamily="18" charset="-78"/>
              </a:rPr>
              <a:t>التعديل والتصحيح لانحرافات في المشي</a:t>
            </a:r>
          </a:p>
          <a:p>
            <a:pPr algn="r"/>
            <a:r>
              <a:rPr lang="ar-IQ" b="1" dirty="0" smtClean="0">
                <a:solidFill>
                  <a:srgbClr val="002060"/>
                </a:solidFill>
                <a:latin typeface="Simplified Arabic" pitchFamily="18" charset="-78"/>
                <a:cs typeface="Simplified Arabic" pitchFamily="18" charset="-78"/>
              </a:rPr>
              <a:t>الطفو </a:t>
            </a:r>
            <a:r>
              <a:rPr lang="ar-IQ" b="1" dirty="0" err="1" smtClean="0">
                <a:solidFill>
                  <a:srgbClr val="002060"/>
                </a:solidFill>
                <a:latin typeface="Simplified Arabic" pitchFamily="18" charset="-78"/>
                <a:cs typeface="Simplified Arabic" pitchFamily="18" charset="-78"/>
              </a:rPr>
              <a:t>بانواعه</a:t>
            </a:r>
            <a:r>
              <a:rPr lang="ar-IQ" b="1" dirty="0" smtClean="0">
                <a:solidFill>
                  <a:srgbClr val="002060"/>
                </a:solidFill>
                <a:latin typeface="Simplified Arabic" pitchFamily="18" charset="-78"/>
                <a:cs typeface="Simplified Arabic" pitchFamily="18" charset="-78"/>
              </a:rPr>
              <a:t> يخلق اوضاع مريحة لتنفيذ التمرين والذي يكون اداءه على الارض غير ممكن او صعب</a:t>
            </a:r>
          </a:p>
          <a:p>
            <a:pPr algn="r"/>
            <a:r>
              <a:rPr lang="ar-IQ" b="1" dirty="0" smtClean="0">
                <a:solidFill>
                  <a:srgbClr val="002060"/>
                </a:solidFill>
                <a:latin typeface="Simplified Arabic" pitchFamily="18" charset="-78"/>
                <a:cs typeface="Simplified Arabic" pitchFamily="18" charset="-78"/>
              </a:rPr>
              <a:t>العلاج المائي يؤدي الى تحسين فاعلية التهوية من خلال تخفيف محتويات البطن على الحجاب الحاجز خلال التمارين التي تؤدى من وضع الانبطاح على البطن </a:t>
            </a:r>
          </a:p>
          <a:p>
            <a:pPr algn="r"/>
            <a:r>
              <a:rPr lang="ar-IQ" b="1" dirty="0" smtClean="0">
                <a:solidFill>
                  <a:srgbClr val="002060"/>
                </a:solidFill>
                <a:latin typeface="Simplified Arabic" pitchFamily="18" charset="-78"/>
                <a:cs typeface="Simplified Arabic" pitchFamily="18" charset="-78"/>
              </a:rPr>
              <a:t>الاشخاص المصابين بارتفاع ضغط الدم خلال التمرين في الماء تحدث الية معينة تؤدي الى ارتفاع بسيط في ضغط الدم ناشئ عن الانقباض اللحظي في الاوعية الدموية الجلدية. بعدها يحدث التكيف في الجسم ويعدل ضغط الدم من خلال توع الشرايين الصغيرة والاوعية الدموية مما ينتج عنه انخفاض في ضغط الدم ينتج عنه زيادة في قدرة التحمل </a:t>
            </a:r>
            <a:r>
              <a:rPr lang="ar-IQ" b="1" dirty="0" err="1" smtClean="0">
                <a:solidFill>
                  <a:srgbClr val="002060"/>
                </a:solidFill>
                <a:latin typeface="Simplified Arabic" pitchFamily="18" charset="-78"/>
                <a:cs typeface="Simplified Arabic" pitchFamily="18" charset="-78"/>
              </a:rPr>
              <a:t>لاداء</a:t>
            </a:r>
            <a:r>
              <a:rPr lang="ar-IQ" b="1" dirty="0" smtClean="0">
                <a:solidFill>
                  <a:srgbClr val="002060"/>
                </a:solidFill>
                <a:latin typeface="Simplified Arabic" pitchFamily="18" charset="-78"/>
                <a:cs typeface="Simplified Arabic" pitchFamily="18" charset="-78"/>
              </a:rPr>
              <a:t> التمرين في الوسط المائي  </a:t>
            </a:r>
            <a:endParaRPr lang="en-US" b="1" dirty="0">
              <a:solidFill>
                <a:srgbClr val="002060"/>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2235433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sz="4800" dirty="0" smtClean="0">
                <a:solidFill>
                  <a:schemeClr val="accent1">
                    <a:lumMod val="60000"/>
                    <a:lumOff val="40000"/>
                  </a:schemeClr>
                </a:solidFill>
                <a:latin typeface="Andalus" pitchFamily="18" charset="-78"/>
                <a:cs typeface="Andalus" pitchFamily="18" charset="-78"/>
              </a:rPr>
              <a:t>العلاج الطبيعي</a:t>
            </a:r>
            <a:endParaRPr lang="en-US" sz="4800" dirty="0">
              <a:solidFill>
                <a:schemeClr val="accent1">
                  <a:lumMod val="60000"/>
                  <a:lumOff val="40000"/>
                </a:schemeClr>
              </a:solidFill>
              <a:latin typeface="Andalus" pitchFamily="18" charset="-78"/>
              <a:cs typeface="Andalus" pitchFamily="18" charset="-78"/>
            </a:endParaRPr>
          </a:p>
        </p:txBody>
      </p:sp>
      <p:sp>
        <p:nvSpPr>
          <p:cNvPr id="3" name="عنصر نائب للمحتوى 2"/>
          <p:cNvSpPr>
            <a:spLocks noGrp="1"/>
          </p:cNvSpPr>
          <p:nvPr>
            <p:ph idx="1"/>
          </p:nvPr>
        </p:nvSpPr>
        <p:spPr/>
        <p:txBody>
          <a:bodyPr>
            <a:normAutofit/>
          </a:bodyPr>
          <a:lstStyle/>
          <a:p>
            <a:pPr lvl="0" algn="r"/>
            <a:r>
              <a:rPr lang="ar-IQ" b="1" dirty="0" smtClean="0"/>
              <a:t> </a:t>
            </a:r>
            <a:r>
              <a:rPr lang="ar-IQ" sz="2800" b="1" dirty="0">
                <a:solidFill>
                  <a:srgbClr val="FF3399"/>
                </a:solidFill>
                <a:latin typeface="Simplified Arabic" pitchFamily="18" charset="-78"/>
                <a:cs typeface="Simplified Arabic" pitchFamily="18" charset="-78"/>
              </a:rPr>
              <a:t>تعريف العلاج الطبيعي :العلاج بقوة الطبيعة , استخدام وسائل وتقنيات متعددة من مآخذ طبيعية طورت بما يتناسب والخلل التركيبي الوظيفي بعد الاصابة او المرض ( حرارة , ماء , كهرباء وحركة وغيرها )</a:t>
            </a:r>
            <a:endParaRPr lang="en-US" sz="2800" b="1" dirty="0">
              <a:solidFill>
                <a:srgbClr val="FF3399"/>
              </a:solidFill>
              <a:latin typeface="Simplified Arabic" pitchFamily="18" charset="-78"/>
              <a:cs typeface="Simplified Arabic" pitchFamily="18" charset="-78"/>
            </a:endParaRPr>
          </a:p>
          <a:p>
            <a:pPr algn="r" rtl="1"/>
            <a:r>
              <a:rPr lang="ar-IQ" sz="2800" b="1" dirty="0">
                <a:solidFill>
                  <a:schemeClr val="bg2">
                    <a:lumMod val="50000"/>
                  </a:schemeClr>
                </a:solidFill>
                <a:latin typeface="Simplified Arabic" pitchFamily="18" charset="-78"/>
                <a:cs typeface="Simplified Arabic" pitchFamily="18" charset="-78"/>
              </a:rPr>
              <a:t>مزايا العلاج الطبيعي</a:t>
            </a:r>
            <a:endParaRPr lang="en-US" sz="2800" b="1" dirty="0">
              <a:solidFill>
                <a:schemeClr val="bg2">
                  <a:lumMod val="50000"/>
                </a:schemeClr>
              </a:solidFill>
              <a:latin typeface="Simplified Arabic" pitchFamily="18" charset="-78"/>
              <a:cs typeface="Simplified Arabic" pitchFamily="18" charset="-78"/>
            </a:endParaRPr>
          </a:p>
          <a:p>
            <a:pPr lvl="0" algn="r" rtl="1"/>
            <a:r>
              <a:rPr lang="ar-IQ" sz="2800" b="1" dirty="0">
                <a:solidFill>
                  <a:srgbClr val="FF3399"/>
                </a:solidFill>
                <a:latin typeface="Simplified Arabic" pitchFamily="18" charset="-78"/>
                <a:cs typeface="Simplified Arabic" pitchFamily="18" charset="-78"/>
              </a:rPr>
              <a:t>يستخدم وسائل طبيعية لا تسبب اي مضاعفات جانبية</a:t>
            </a:r>
            <a:endParaRPr lang="en-US" sz="2800" b="1" dirty="0">
              <a:solidFill>
                <a:srgbClr val="FF3399"/>
              </a:solidFill>
              <a:latin typeface="Simplified Arabic" pitchFamily="18" charset="-78"/>
              <a:cs typeface="Simplified Arabic" pitchFamily="18" charset="-78"/>
            </a:endParaRPr>
          </a:p>
          <a:p>
            <a:pPr lvl="0" algn="r" rtl="1"/>
            <a:r>
              <a:rPr lang="ar-IQ" sz="2800" b="1" dirty="0">
                <a:solidFill>
                  <a:srgbClr val="FF3399"/>
                </a:solidFill>
                <a:latin typeface="Simplified Arabic" pitchFamily="18" charset="-78"/>
                <a:cs typeface="Simplified Arabic" pitchFamily="18" charset="-78"/>
              </a:rPr>
              <a:t>يحافظ على لياقة الاجهزة الحيوية في الجسم عند ترك الرياضة</a:t>
            </a:r>
            <a:endParaRPr lang="en-US" sz="2800" b="1" dirty="0">
              <a:solidFill>
                <a:srgbClr val="FF3399"/>
              </a:solidFill>
              <a:latin typeface="Simplified Arabic" pitchFamily="18" charset="-78"/>
              <a:cs typeface="Simplified Arabic" pitchFamily="18" charset="-78"/>
            </a:endParaRPr>
          </a:p>
          <a:p>
            <a:pPr lvl="0" algn="r" rtl="1"/>
            <a:r>
              <a:rPr lang="ar-IQ" sz="2800" b="1" dirty="0">
                <a:solidFill>
                  <a:srgbClr val="FF3399"/>
                </a:solidFill>
                <a:latin typeface="Simplified Arabic" pitchFamily="18" charset="-78"/>
                <a:cs typeface="Simplified Arabic" pitchFamily="18" charset="-78"/>
              </a:rPr>
              <a:t>الوقاية من المضاعفات وعلاج الاصابات</a:t>
            </a:r>
            <a:endParaRPr lang="en-US" sz="2800" b="1" dirty="0">
              <a:solidFill>
                <a:srgbClr val="FF3399"/>
              </a:solidFill>
              <a:latin typeface="Simplified Arabic" pitchFamily="18" charset="-78"/>
              <a:cs typeface="Simplified Arabic" pitchFamily="18" charset="-78"/>
            </a:endParaRPr>
          </a:p>
          <a:p>
            <a:pPr lvl="0" algn="r" rtl="1"/>
            <a:r>
              <a:rPr lang="ar-IQ" sz="2800" b="1" dirty="0">
                <a:solidFill>
                  <a:srgbClr val="FF3399"/>
                </a:solidFill>
                <a:latin typeface="Simplified Arabic" pitchFamily="18" charset="-78"/>
                <a:cs typeface="Simplified Arabic" pitchFamily="18" charset="-78"/>
              </a:rPr>
              <a:t>زيادة قدرة اللاعب تدريجيا من الناحية الوظيفية والحركية</a:t>
            </a:r>
            <a:endParaRPr lang="en-US" sz="2800" b="1" dirty="0">
              <a:solidFill>
                <a:srgbClr val="FF3399"/>
              </a:solidFill>
              <a:latin typeface="Simplified Arabic" pitchFamily="18" charset="-78"/>
              <a:cs typeface="Simplified Arabic" pitchFamily="18" charset="-78"/>
            </a:endParaRPr>
          </a:p>
          <a:p>
            <a:pPr algn="ctr"/>
            <a:endParaRPr lang="en-US" sz="2800" dirty="0">
              <a:solidFill>
                <a:srgbClr val="FF3399"/>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243193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6200"/>
            <a:ext cx="7239000" cy="685800"/>
          </a:xfrm>
        </p:spPr>
        <p:txBody>
          <a:bodyPr>
            <a:normAutofit/>
          </a:bodyPr>
          <a:lstStyle/>
          <a:p>
            <a:pPr algn="r"/>
            <a:r>
              <a:rPr lang="ar-IQ" dirty="0" smtClean="0">
                <a:solidFill>
                  <a:schemeClr val="accent1">
                    <a:lumMod val="50000"/>
                  </a:schemeClr>
                </a:solidFill>
                <a:latin typeface="Andalus" pitchFamily="18" charset="-78"/>
                <a:cs typeface="Andalus" pitchFamily="18" charset="-78"/>
              </a:rPr>
              <a:t>مجالات تطبيق العلاج الطبيعي:</a:t>
            </a:r>
            <a:endParaRPr lang="en-US" dirty="0">
              <a:solidFill>
                <a:schemeClr val="accent1">
                  <a:lumMod val="50000"/>
                </a:schemeClr>
              </a:solidFill>
              <a:latin typeface="Andalus" pitchFamily="18" charset="-78"/>
              <a:cs typeface="Andalus" pitchFamily="18" charset="-78"/>
            </a:endParaRPr>
          </a:p>
        </p:txBody>
      </p:sp>
      <p:sp>
        <p:nvSpPr>
          <p:cNvPr id="3" name="عنصر نائب للمحتوى 2"/>
          <p:cNvSpPr>
            <a:spLocks noGrp="1"/>
          </p:cNvSpPr>
          <p:nvPr>
            <p:ph idx="1"/>
          </p:nvPr>
        </p:nvSpPr>
        <p:spPr>
          <a:xfrm>
            <a:off x="457200" y="685800"/>
            <a:ext cx="7239000" cy="5943600"/>
          </a:xfrm>
        </p:spPr>
        <p:txBody>
          <a:bodyPr>
            <a:normAutofit fontScale="92500" lnSpcReduction="20000"/>
          </a:bodyPr>
          <a:lstStyle/>
          <a:p>
            <a:pPr marL="0" indent="0" algn="r" rtl="1">
              <a:buNone/>
            </a:pPr>
            <a:r>
              <a:rPr lang="ar-IQ" b="1" dirty="0">
                <a:solidFill>
                  <a:schemeClr val="accent3">
                    <a:lumMod val="75000"/>
                  </a:schemeClr>
                </a:solidFill>
              </a:rPr>
              <a:t/>
            </a:r>
            <a:br>
              <a:rPr lang="ar-IQ" b="1" dirty="0">
                <a:solidFill>
                  <a:schemeClr val="accent3">
                    <a:lumMod val="75000"/>
                  </a:schemeClr>
                </a:solidFill>
              </a:rPr>
            </a:br>
            <a:r>
              <a:rPr lang="ar-IQ" b="1" dirty="0">
                <a:solidFill>
                  <a:schemeClr val="accent1">
                    <a:lumMod val="50000"/>
                  </a:schemeClr>
                </a:solidFill>
              </a:rPr>
              <a:t>1- </a:t>
            </a:r>
            <a:r>
              <a:rPr lang="ar-IQ" b="1" dirty="0">
                <a:solidFill>
                  <a:schemeClr val="accent1">
                    <a:lumMod val="50000"/>
                  </a:schemeClr>
                </a:solidFill>
                <a:latin typeface="Simplified Arabic" pitchFamily="18" charset="-78"/>
                <a:cs typeface="Simplified Arabic" pitchFamily="18" charset="-78"/>
              </a:rPr>
              <a:t>اصابات وامراض الجهاز الحركي</a:t>
            </a:r>
            <a:endParaRPr lang="en-US" b="1" dirty="0">
              <a:solidFill>
                <a:schemeClr val="accent1">
                  <a:lumMod val="50000"/>
                </a:schemeClr>
              </a:solidFill>
              <a:latin typeface="Simplified Arabic" pitchFamily="18" charset="-78"/>
              <a:cs typeface="Simplified Arabic" pitchFamily="18" charset="-78"/>
            </a:endParaRPr>
          </a:p>
          <a:p>
            <a:pPr lvl="0" algn="r" rtl="1"/>
            <a:r>
              <a:rPr lang="ar-IQ" b="1" dirty="0">
                <a:solidFill>
                  <a:schemeClr val="accent3">
                    <a:lumMod val="75000"/>
                  </a:schemeClr>
                </a:solidFill>
                <a:latin typeface="Simplified Arabic" pitchFamily="18" charset="-78"/>
                <a:cs typeface="Simplified Arabic" pitchFamily="18" charset="-78"/>
              </a:rPr>
              <a:t>مثل اصابات العضلات والعظام والاربطة والتراكيب المفصلية يؤدي الى :</a:t>
            </a:r>
            <a:endParaRPr lang="en-US" b="1" dirty="0">
              <a:solidFill>
                <a:schemeClr val="accent3">
                  <a:lumMod val="75000"/>
                </a:schemeClr>
              </a:solidFill>
              <a:latin typeface="Simplified Arabic" pitchFamily="18" charset="-78"/>
              <a:cs typeface="Simplified Arabic" pitchFamily="18" charset="-78"/>
            </a:endParaRPr>
          </a:p>
          <a:p>
            <a:pPr lvl="0" algn="r" rtl="1"/>
            <a:r>
              <a:rPr lang="ar-IQ" b="1" dirty="0">
                <a:solidFill>
                  <a:schemeClr val="accent3">
                    <a:lumMod val="75000"/>
                  </a:schemeClr>
                </a:solidFill>
                <a:latin typeface="Simplified Arabic" pitchFamily="18" charset="-78"/>
                <a:cs typeface="Simplified Arabic" pitchFamily="18" charset="-78"/>
              </a:rPr>
              <a:t>تخفيف الالم</a:t>
            </a:r>
            <a:endParaRPr lang="en-US" b="1" dirty="0">
              <a:solidFill>
                <a:schemeClr val="accent3">
                  <a:lumMod val="75000"/>
                </a:schemeClr>
              </a:solidFill>
              <a:latin typeface="Simplified Arabic" pitchFamily="18" charset="-78"/>
              <a:cs typeface="Simplified Arabic" pitchFamily="18" charset="-78"/>
            </a:endParaRPr>
          </a:p>
          <a:p>
            <a:pPr lvl="0" algn="r" rtl="1"/>
            <a:r>
              <a:rPr lang="ar-IQ" b="1" dirty="0">
                <a:solidFill>
                  <a:schemeClr val="accent3">
                    <a:lumMod val="75000"/>
                  </a:schemeClr>
                </a:solidFill>
                <a:latin typeface="Simplified Arabic" pitchFamily="18" charset="-78"/>
                <a:cs typeface="Simplified Arabic" pitchFamily="18" charset="-78"/>
              </a:rPr>
              <a:t>ازالة تحدد الحركة في المفصل</a:t>
            </a:r>
            <a:endParaRPr lang="en-US" b="1" dirty="0">
              <a:solidFill>
                <a:schemeClr val="accent3">
                  <a:lumMod val="75000"/>
                </a:schemeClr>
              </a:solidFill>
              <a:latin typeface="Simplified Arabic" pitchFamily="18" charset="-78"/>
              <a:cs typeface="Simplified Arabic" pitchFamily="18" charset="-78"/>
            </a:endParaRPr>
          </a:p>
          <a:p>
            <a:pPr lvl="0" algn="r" rtl="1"/>
            <a:r>
              <a:rPr lang="ar-IQ" b="1" dirty="0">
                <a:solidFill>
                  <a:schemeClr val="accent3">
                    <a:lumMod val="75000"/>
                  </a:schemeClr>
                </a:solidFill>
                <a:latin typeface="Simplified Arabic" pitchFamily="18" charset="-78"/>
                <a:cs typeface="Simplified Arabic" pitchFamily="18" charset="-78"/>
              </a:rPr>
              <a:t>تقوية </a:t>
            </a:r>
            <a:r>
              <a:rPr lang="ar-IQ" b="1" dirty="0" smtClean="0">
                <a:solidFill>
                  <a:schemeClr val="accent3">
                    <a:lumMod val="75000"/>
                  </a:schemeClr>
                </a:solidFill>
                <a:latin typeface="Simplified Arabic" pitchFamily="18" charset="-78"/>
                <a:cs typeface="Simplified Arabic" pitchFamily="18" charset="-78"/>
              </a:rPr>
              <a:t>العضلات</a:t>
            </a:r>
            <a:endParaRPr lang="ar-IQ" b="1" dirty="0">
              <a:solidFill>
                <a:schemeClr val="accent3">
                  <a:lumMod val="75000"/>
                </a:schemeClr>
              </a:solidFill>
            </a:endParaRPr>
          </a:p>
          <a:p>
            <a:pPr algn="r" rtl="1"/>
            <a:r>
              <a:rPr lang="ar-IQ" b="1" dirty="0">
                <a:solidFill>
                  <a:schemeClr val="accent1">
                    <a:lumMod val="50000"/>
                  </a:schemeClr>
                </a:solidFill>
              </a:rPr>
              <a:t>2</a:t>
            </a:r>
            <a:r>
              <a:rPr lang="ar-IQ" b="1" dirty="0">
                <a:solidFill>
                  <a:schemeClr val="accent1">
                    <a:lumMod val="50000"/>
                  </a:schemeClr>
                </a:solidFill>
                <a:latin typeface="Simplified Arabic" pitchFamily="18" charset="-78"/>
                <a:cs typeface="Simplified Arabic" pitchFamily="18" charset="-78"/>
              </a:rPr>
              <a:t>- امراض الجهاز الدوري</a:t>
            </a:r>
            <a:endParaRPr lang="en-US" b="1" dirty="0">
              <a:solidFill>
                <a:schemeClr val="accent1">
                  <a:lumMod val="50000"/>
                </a:schemeClr>
              </a:solidFill>
              <a:latin typeface="Simplified Arabic" pitchFamily="18" charset="-78"/>
              <a:cs typeface="Simplified Arabic" pitchFamily="18" charset="-78"/>
            </a:endParaRPr>
          </a:p>
          <a:p>
            <a:pPr lvl="0" algn="r" rtl="1"/>
            <a:r>
              <a:rPr lang="ar-IQ" b="1" dirty="0">
                <a:solidFill>
                  <a:schemeClr val="accent3">
                    <a:lumMod val="75000"/>
                  </a:schemeClr>
                </a:solidFill>
                <a:latin typeface="Simplified Arabic" pitchFamily="18" charset="-78"/>
                <a:cs typeface="Simplified Arabic" pitchFamily="18" charset="-78"/>
              </a:rPr>
              <a:t>تنشيط الجهاز الدوري </a:t>
            </a:r>
            <a:endParaRPr lang="en-US" b="1" dirty="0">
              <a:solidFill>
                <a:schemeClr val="accent3">
                  <a:lumMod val="75000"/>
                </a:schemeClr>
              </a:solidFill>
              <a:latin typeface="Simplified Arabic" pitchFamily="18" charset="-78"/>
              <a:cs typeface="Simplified Arabic" pitchFamily="18" charset="-78"/>
            </a:endParaRPr>
          </a:p>
          <a:p>
            <a:pPr lvl="0" algn="r" rtl="1"/>
            <a:r>
              <a:rPr lang="ar-IQ" b="1" dirty="0">
                <a:solidFill>
                  <a:schemeClr val="accent3">
                    <a:lumMod val="75000"/>
                  </a:schemeClr>
                </a:solidFill>
                <a:latin typeface="Simplified Arabic" pitchFamily="18" charset="-78"/>
                <a:cs typeface="Simplified Arabic" pitchFamily="18" charset="-78"/>
              </a:rPr>
              <a:t>زيادة جريان الدم لتسريع التئام الاصابات</a:t>
            </a:r>
            <a:endParaRPr lang="en-US" b="1" dirty="0">
              <a:solidFill>
                <a:schemeClr val="accent3">
                  <a:lumMod val="75000"/>
                </a:schemeClr>
              </a:solidFill>
              <a:latin typeface="Simplified Arabic" pitchFamily="18" charset="-78"/>
              <a:cs typeface="Simplified Arabic" pitchFamily="18" charset="-78"/>
            </a:endParaRPr>
          </a:p>
          <a:p>
            <a:pPr lvl="0" algn="r" rtl="1"/>
            <a:r>
              <a:rPr lang="ar-IQ" b="1" dirty="0">
                <a:solidFill>
                  <a:schemeClr val="accent3">
                    <a:lumMod val="75000"/>
                  </a:schemeClr>
                </a:solidFill>
                <a:latin typeface="Simplified Arabic" pitchFamily="18" charset="-78"/>
                <a:cs typeface="Simplified Arabic" pitchFamily="18" charset="-78"/>
              </a:rPr>
              <a:t>يستخدم في حالات ما بعد عمليات القلب والشرايين</a:t>
            </a:r>
            <a:endParaRPr lang="en-US" b="1" dirty="0">
              <a:solidFill>
                <a:schemeClr val="accent3">
                  <a:lumMod val="75000"/>
                </a:schemeClr>
              </a:solidFill>
              <a:latin typeface="Simplified Arabic" pitchFamily="18" charset="-78"/>
              <a:cs typeface="Simplified Arabic" pitchFamily="18" charset="-78"/>
            </a:endParaRPr>
          </a:p>
          <a:p>
            <a:pPr lvl="0" algn="r" rtl="1"/>
            <a:r>
              <a:rPr lang="ar-IQ" b="1" dirty="0">
                <a:solidFill>
                  <a:schemeClr val="accent3">
                    <a:lumMod val="75000"/>
                  </a:schemeClr>
                </a:solidFill>
                <a:latin typeface="Simplified Arabic" pitchFamily="18" charset="-78"/>
                <a:cs typeface="Simplified Arabic" pitchFamily="18" charset="-78"/>
              </a:rPr>
              <a:t>يستخدم لعلاج امراض القلب والاوعية الدموية</a:t>
            </a:r>
            <a:endParaRPr lang="en-US" b="1" dirty="0">
              <a:solidFill>
                <a:schemeClr val="accent3">
                  <a:lumMod val="75000"/>
                </a:schemeClr>
              </a:solidFill>
              <a:latin typeface="Simplified Arabic" pitchFamily="18" charset="-78"/>
              <a:cs typeface="Simplified Arabic" pitchFamily="18" charset="-78"/>
            </a:endParaRPr>
          </a:p>
          <a:p>
            <a:pPr algn="r" rtl="1"/>
            <a:r>
              <a:rPr lang="ar-IQ" b="1" dirty="0">
                <a:solidFill>
                  <a:schemeClr val="accent1">
                    <a:lumMod val="50000"/>
                  </a:schemeClr>
                </a:solidFill>
                <a:latin typeface="Simplified Arabic" pitchFamily="18" charset="-78"/>
                <a:cs typeface="Simplified Arabic" pitchFamily="18" charset="-78"/>
              </a:rPr>
              <a:t>3- امراض واصابات الجهاز التنفسي</a:t>
            </a:r>
            <a:endParaRPr lang="en-US" b="1" dirty="0">
              <a:solidFill>
                <a:schemeClr val="accent1">
                  <a:lumMod val="50000"/>
                </a:schemeClr>
              </a:solidFill>
              <a:latin typeface="Simplified Arabic" pitchFamily="18" charset="-78"/>
              <a:cs typeface="Simplified Arabic" pitchFamily="18" charset="-78"/>
            </a:endParaRPr>
          </a:p>
          <a:p>
            <a:pPr lvl="0" algn="r" rtl="1"/>
            <a:r>
              <a:rPr lang="ar-IQ" b="1" dirty="0">
                <a:solidFill>
                  <a:schemeClr val="accent3">
                    <a:lumMod val="75000"/>
                  </a:schemeClr>
                </a:solidFill>
                <a:latin typeface="Simplified Arabic" pitchFamily="18" charset="-78"/>
                <a:cs typeface="Simplified Arabic" pitchFamily="18" charset="-78"/>
              </a:rPr>
              <a:t>زيادة وتحسين السعات والحجوم التنفسية</a:t>
            </a:r>
            <a:endParaRPr lang="en-US" b="1" dirty="0">
              <a:solidFill>
                <a:schemeClr val="accent3">
                  <a:lumMod val="75000"/>
                </a:schemeClr>
              </a:solidFill>
              <a:latin typeface="Simplified Arabic" pitchFamily="18" charset="-78"/>
              <a:cs typeface="Simplified Arabic" pitchFamily="18" charset="-78"/>
            </a:endParaRPr>
          </a:p>
          <a:p>
            <a:pPr lvl="0" algn="r" rtl="1"/>
            <a:r>
              <a:rPr lang="ar-IQ" b="1" dirty="0">
                <a:solidFill>
                  <a:schemeClr val="accent3">
                    <a:lumMod val="75000"/>
                  </a:schemeClr>
                </a:solidFill>
                <a:latin typeface="Simplified Arabic" pitchFamily="18" charset="-78"/>
                <a:cs typeface="Simplified Arabic" pitchFamily="18" charset="-78"/>
              </a:rPr>
              <a:t>اخراج مخلفات الجهاز التنفسي من الرئة عند الامراض</a:t>
            </a:r>
            <a:endParaRPr lang="en-US" b="1" dirty="0">
              <a:solidFill>
                <a:schemeClr val="accent3">
                  <a:lumMod val="75000"/>
                </a:schemeClr>
              </a:solidFill>
              <a:latin typeface="Simplified Arabic" pitchFamily="18" charset="-78"/>
              <a:cs typeface="Simplified Arabic" pitchFamily="18" charset="-78"/>
            </a:endParaRPr>
          </a:p>
          <a:p>
            <a:pPr lvl="0" algn="r" rtl="1"/>
            <a:r>
              <a:rPr lang="ar-IQ" b="1" dirty="0">
                <a:solidFill>
                  <a:schemeClr val="accent3">
                    <a:lumMod val="75000"/>
                  </a:schemeClr>
                </a:solidFill>
                <a:latin typeface="Simplified Arabic" pitchFamily="18" charset="-78"/>
                <a:cs typeface="Simplified Arabic" pitchFamily="18" charset="-78"/>
              </a:rPr>
              <a:t>توسيع القفص الصدري عند التهيئة للجراحات الصدرية</a:t>
            </a:r>
            <a:endParaRPr lang="en-US" b="1" dirty="0">
              <a:solidFill>
                <a:schemeClr val="accent3">
                  <a:lumMod val="75000"/>
                </a:schemeClr>
              </a:solidFill>
              <a:latin typeface="Simplified Arabic" pitchFamily="18" charset="-78"/>
              <a:cs typeface="Simplified Arabic" pitchFamily="18" charset="-78"/>
            </a:endParaRPr>
          </a:p>
          <a:p>
            <a:pPr algn="r"/>
            <a:endParaRPr lang="en-US" dirty="0">
              <a:latin typeface="Simplified Arabic" pitchFamily="18" charset="-78"/>
              <a:cs typeface="Simplified Arabic" pitchFamily="18" charset="-78"/>
            </a:endParaRPr>
          </a:p>
        </p:txBody>
      </p:sp>
    </p:spTree>
    <p:extLst>
      <p:ext uri="{BB962C8B-B14F-4D97-AF65-F5344CB8AC3E}">
        <p14:creationId xmlns:p14="http://schemas.microsoft.com/office/powerpoint/2010/main" val="136093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20040"/>
            <a:ext cx="7239000" cy="594360"/>
          </a:xfrm>
        </p:spPr>
        <p:txBody>
          <a:bodyPr/>
          <a:lstStyle/>
          <a:p>
            <a:endParaRPr lang="en-US" dirty="0"/>
          </a:p>
        </p:txBody>
      </p:sp>
      <p:sp>
        <p:nvSpPr>
          <p:cNvPr id="3" name="عنصر نائب للمحتوى 2"/>
          <p:cNvSpPr>
            <a:spLocks noGrp="1"/>
          </p:cNvSpPr>
          <p:nvPr>
            <p:ph idx="1"/>
          </p:nvPr>
        </p:nvSpPr>
        <p:spPr>
          <a:xfrm>
            <a:off x="457200" y="762000"/>
            <a:ext cx="7239000" cy="5693736"/>
          </a:xfrm>
        </p:spPr>
        <p:txBody>
          <a:bodyPr>
            <a:noAutofit/>
          </a:bodyPr>
          <a:lstStyle/>
          <a:p>
            <a:pPr algn="r" rtl="1"/>
            <a:r>
              <a:rPr lang="ar-IQ" sz="2400" b="1" dirty="0" smtClean="0">
                <a:solidFill>
                  <a:schemeClr val="accent1">
                    <a:lumMod val="50000"/>
                  </a:schemeClr>
                </a:solidFill>
                <a:latin typeface="Simplified Arabic" pitchFamily="18" charset="-78"/>
                <a:cs typeface="Simplified Arabic" pitchFamily="18" charset="-78"/>
              </a:rPr>
              <a:t>-4 </a:t>
            </a:r>
            <a:r>
              <a:rPr lang="ar-IQ" sz="2400" b="1" dirty="0">
                <a:solidFill>
                  <a:schemeClr val="accent1">
                    <a:lumMod val="50000"/>
                  </a:schemeClr>
                </a:solidFill>
                <a:latin typeface="Simplified Arabic" pitchFamily="18" charset="-78"/>
                <a:cs typeface="Simplified Arabic" pitchFamily="18" charset="-78"/>
              </a:rPr>
              <a:t>امراض الجهاز العصبي</a:t>
            </a:r>
            <a:endParaRPr lang="en-US" sz="2400" b="1" dirty="0">
              <a:solidFill>
                <a:schemeClr val="accent1">
                  <a:lumMod val="50000"/>
                </a:schemeClr>
              </a:solidFill>
              <a:latin typeface="Simplified Arabic" pitchFamily="18" charset="-78"/>
              <a:cs typeface="Simplified Arabic" pitchFamily="18" charset="-78"/>
            </a:endParaRPr>
          </a:p>
          <a:p>
            <a:pPr lvl="0" algn="r" rtl="1"/>
            <a:r>
              <a:rPr lang="ar-IQ" sz="2400" b="1" dirty="0">
                <a:solidFill>
                  <a:schemeClr val="accent3">
                    <a:lumMod val="75000"/>
                  </a:schemeClr>
                </a:solidFill>
                <a:latin typeface="Simplified Arabic" pitchFamily="18" charset="-78"/>
                <a:cs typeface="Simplified Arabic" pitchFamily="18" charset="-78"/>
              </a:rPr>
              <a:t>علاج الشلل النصفي او الكلي والشلل الرعاشي</a:t>
            </a:r>
            <a:endParaRPr lang="en-US" sz="2400" b="1" dirty="0">
              <a:solidFill>
                <a:schemeClr val="accent3">
                  <a:lumMod val="75000"/>
                </a:schemeClr>
              </a:solidFill>
              <a:latin typeface="Simplified Arabic" pitchFamily="18" charset="-78"/>
              <a:cs typeface="Simplified Arabic" pitchFamily="18" charset="-78"/>
            </a:endParaRPr>
          </a:p>
          <a:p>
            <a:pPr lvl="0" algn="r" rtl="1"/>
            <a:r>
              <a:rPr lang="ar-IQ" sz="2400" b="1" dirty="0">
                <a:solidFill>
                  <a:schemeClr val="accent3">
                    <a:lumMod val="75000"/>
                  </a:schemeClr>
                </a:solidFill>
                <a:latin typeface="Simplified Arabic" pitchFamily="18" charset="-78"/>
                <a:cs typeface="Simplified Arabic" pitchFamily="18" charset="-78"/>
              </a:rPr>
              <a:t>علاج شلل الاطفال</a:t>
            </a:r>
            <a:endParaRPr lang="en-US" sz="2400" b="1" dirty="0">
              <a:solidFill>
                <a:schemeClr val="accent3">
                  <a:lumMod val="75000"/>
                </a:schemeClr>
              </a:solidFill>
              <a:latin typeface="Simplified Arabic" pitchFamily="18" charset="-78"/>
              <a:cs typeface="Simplified Arabic" pitchFamily="18" charset="-78"/>
            </a:endParaRPr>
          </a:p>
          <a:p>
            <a:pPr lvl="0" algn="r" rtl="1"/>
            <a:r>
              <a:rPr lang="ar-IQ" sz="2400" b="1" dirty="0">
                <a:solidFill>
                  <a:schemeClr val="accent3">
                    <a:lumMod val="75000"/>
                  </a:schemeClr>
                </a:solidFill>
                <a:latin typeface="Simplified Arabic" pitchFamily="18" charset="-78"/>
                <a:cs typeface="Simplified Arabic" pitchFamily="18" charset="-78"/>
              </a:rPr>
              <a:t>استخدام التمارين الخاصة السلبية والايجابية وتمارين التوازن والتحفيز الكهربائي</a:t>
            </a:r>
            <a:endParaRPr lang="en-US" sz="2400" b="1" dirty="0">
              <a:solidFill>
                <a:schemeClr val="accent3">
                  <a:lumMod val="75000"/>
                </a:schemeClr>
              </a:solidFill>
              <a:latin typeface="Simplified Arabic" pitchFamily="18" charset="-78"/>
              <a:cs typeface="Simplified Arabic" pitchFamily="18" charset="-78"/>
            </a:endParaRPr>
          </a:p>
          <a:p>
            <a:pPr algn="r" rtl="1"/>
            <a:r>
              <a:rPr lang="ar-IQ" sz="2400" b="1" dirty="0">
                <a:solidFill>
                  <a:schemeClr val="accent1">
                    <a:lumMod val="50000"/>
                  </a:schemeClr>
                </a:solidFill>
                <a:latin typeface="Simplified Arabic" pitchFamily="18" charset="-78"/>
                <a:cs typeface="Simplified Arabic" pitchFamily="18" charset="-78"/>
              </a:rPr>
              <a:t>- </a:t>
            </a:r>
            <a:r>
              <a:rPr lang="ar-IQ" sz="2400" b="1" dirty="0" smtClean="0">
                <a:solidFill>
                  <a:schemeClr val="accent1">
                    <a:lumMod val="50000"/>
                  </a:schemeClr>
                </a:solidFill>
                <a:latin typeface="Simplified Arabic" pitchFamily="18" charset="-78"/>
                <a:cs typeface="Simplified Arabic" pitchFamily="18" charset="-78"/>
              </a:rPr>
              <a:t>5امراض </a:t>
            </a:r>
            <a:r>
              <a:rPr lang="ar-IQ" sz="2400" b="1" dirty="0">
                <a:solidFill>
                  <a:schemeClr val="accent1">
                    <a:lumMod val="50000"/>
                  </a:schemeClr>
                </a:solidFill>
                <a:latin typeface="Simplified Arabic" pitchFamily="18" charset="-78"/>
                <a:cs typeface="Simplified Arabic" pitchFamily="18" charset="-78"/>
              </a:rPr>
              <a:t>التغذية والامراض الباطنية</a:t>
            </a:r>
            <a:endParaRPr lang="en-US" sz="2400" b="1" dirty="0">
              <a:solidFill>
                <a:schemeClr val="accent1">
                  <a:lumMod val="50000"/>
                </a:schemeClr>
              </a:solidFill>
              <a:latin typeface="Simplified Arabic" pitchFamily="18" charset="-78"/>
              <a:cs typeface="Simplified Arabic" pitchFamily="18" charset="-78"/>
            </a:endParaRPr>
          </a:p>
          <a:p>
            <a:pPr lvl="0" algn="r" rtl="1"/>
            <a:r>
              <a:rPr lang="ar-IQ" sz="2400" b="1" dirty="0">
                <a:solidFill>
                  <a:schemeClr val="accent3">
                    <a:lumMod val="75000"/>
                  </a:schemeClr>
                </a:solidFill>
                <a:latin typeface="Simplified Arabic" pitchFamily="18" charset="-78"/>
                <a:cs typeface="Simplified Arabic" pitchFamily="18" charset="-78"/>
              </a:rPr>
              <a:t>علاج مر ض السكري</a:t>
            </a:r>
            <a:endParaRPr lang="en-US" sz="2400" b="1" dirty="0">
              <a:solidFill>
                <a:schemeClr val="accent3">
                  <a:lumMod val="75000"/>
                </a:schemeClr>
              </a:solidFill>
              <a:latin typeface="Simplified Arabic" pitchFamily="18" charset="-78"/>
              <a:cs typeface="Simplified Arabic" pitchFamily="18" charset="-78"/>
            </a:endParaRPr>
          </a:p>
          <a:p>
            <a:pPr lvl="0" algn="r" rtl="1"/>
            <a:r>
              <a:rPr lang="ar-IQ" sz="2400" b="1" dirty="0">
                <a:solidFill>
                  <a:schemeClr val="accent3">
                    <a:lumMod val="75000"/>
                  </a:schemeClr>
                </a:solidFill>
                <a:latin typeface="Simplified Arabic" pitchFamily="18" charset="-78"/>
                <a:cs typeface="Simplified Arabic" pitchFamily="18" charset="-78"/>
              </a:rPr>
              <a:t>معالجة السمنة والتخلص من الدهون الزائدة</a:t>
            </a:r>
            <a:endParaRPr lang="en-US" sz="2400" b="1" dirty="0">
              <a:solidFill>
                <a:schemeClr val="accent3">
                  <a:lumMod val="75000"/>
                </a:schemeClr>
              </a:solidFill>
              <a:latin typeface="Simplified Arabic" pitchFamily="18" charset="-78"/>
              <a:cs typeface="Simplified Arabic" pitchFamily="18" charset="-78"/>
            </a:endParaRPr>
          </a:p>
          <a:p>
            <a:pPr algn="r" rtl="1"/>
            <a:r>
              <a:rPr lang="ar-IQ" sz="2400" b="1" dirty="0">
                <a:solidFill>
                  <a:schemeClr val="accent1">
                    <a:lumMod val="50000"/>
                  </a:schemeClr>
                </a:solidFill>
                <a:latin typeface="Simplified Arabic" pitchFamily="18" charset="-78"/>
                <a:cs typeface="Simplified Arabic" pitchFamily="18" charset="-78"/>
              </a:rPr>
              <a:t>6- التشوهات الجسمية</a:t>
            </a:r>
            <a:endParaRPr lang="en-US" sz="2400" b="1" dirty="0">
              <a:solidFill>
                <a:schemeClr val="accent1">
                  <a:lumMod val="50000"/>
                </a:schemeClr>
              </a:solidFill>
              <a:latin typeface="Simplified Arabic" pitchFamily="18" charset="-78"/>
              <a:cs typeface="Simplified Arabic" pitchFamily="18" charset="-78"/>
            </a:endParaRPr>
          </a:p>
          <a:p>
            <a:pPr lvl="0" algn="r" rtl="1"/>
            <a:r>
              <a:rPr lang="ar-IQ" sz="2400" b="1" dirty="0">
                <a:solidFill>
                  <a:schemeClr val="accent3">
                    <a:lumMod val="75000"/>
                  </a:schemeClr>
                </a:solidFill>
                <a:latin typeface="Simplified Arabic" pitchFamily="18" charset="-78"/>
                <a:cs typeface="Simplified Arabic" pitchFamily="18" charset="-78"/>
              </a:rPr>
              <a:t>انحرافات العمود الفقري</a:t>
            </a:r>
            <a:endParaRPr lang="en-US" sz="2400" b="1" dirty="0">
              <a:solidFill>
                <a:schemeClr val="accent3">
                  <a:lumMod val="75000"/>
                </a:schemeClr>
              </a:solidFill>
              <a:latin typeface="Simplified Arabic" pitchFamily="18" charset="-78"/>
              <a:cs typeface="Simplified Arabic" pitchFamily="18" charset="-78"/>
            </a:endParaRPr>
          </a:p>
          <a:p>
            <a:pPr lvl="0" algn="r" rtl="1"/>
            <a:r>
              <a:rPr lang="ar-IQ" sz="2400" b="1" dirty="0">
                <a:solidFill>
                  <a:schemeClr val="accent3">
                    <a:lumMod val="75000"/>
                  </a:schemeClr>
                </a:solidFill>
                <a:latin typeface="Simplified Arabic" pitchFamily="18" charset="-78"/>
                <a:cs typeface="Simplified Arabic" pitchFamily="18" charset="-78"/>
              </a:rPr>
              <a:t>اصلاح تشوه القدمين والركبتين</a:t>
            </a:r>
            <a:endParaRPr lang="en-US" sz="2400" b="1" dirty="0">
              <a:solidFill>
                <a:schemeClr val="accent3">
                  <a:lumMod val="75000"/>
                </a:schemeClr>
              </a:solidFill>
              <a:latin typeface="Simplified Arabic" pitchFamily="18" charset="-78"/>
              <a:cs typeface="Simplified Arabic" pitchFamily="18" charset="-78"/>
            </a:endParaRPr>
          </a:p>
          <a:p>
            <a:pPr lvl="0" algn="r" rtl="1"/>
            <a:r>
              <a:rPr lang="ar-IQ" sz="2400" b="1" dirty="0">
                <a:solidFill>
                  <a:schemeClr val="accent3">
                    <a:lumMod val="75000"/>
                  </a:schemeClr>
                </a:solidFill>
                <a:latin typeface="Simplified Arabic" pitchFamily="18" charset="-78"/>
                <a:cs typeface="Simplified Arabic" pitchFamily="18" charset="-78"/>
              </a:rPr>
              <a:t>تقوية الاجزاء المتبقية في حالات البتر</a:t>
            </a:r>
            <a:endParaRPr lang="en-US" sz="2400" b="1" dirty="0">
              <a:solidFill>
                <a:schemeClr val="accent3">
                  <a:lumMod val="75000"/>
                </a:schemeClr>
              </a:solidFill>
              <a:latin typeface="Simplified Arabic" pitchFamily="18" charset="-78"/>
              <a:cs typeface="Simplified Arabic" pitchFamily="18" charset="-78"/>
            </a:endParaRPr>
          </a:p>
          <a:p>
            <a:pPr lvl="0" algn="r" rtl="1"/>
            <a:r>
              <a:rPr lang="ar-IQ" sz="2400" b="1" dirty="0">
                <a:solidFill>
                  <a:schemeClr val="accent3">
                    <a:lumMod val="75000"/>
                  </a:schemeClr>
                </a:solidFill>
                <a:latin typeface="Simplified Arabic" pitchFamily="18" charset="-78"/>
                <a:cs typeface="Simplified Arabic" pitchFamily="18" charset="-78"/>
              </a:rPr>
              <a:t>تشوهات الجلد الناتجة من الحروق والامراض الجلدية</a:t>
            </a:r>
            <a:endParaRPr lang="en-US" sz="2400" b="1" dirty="0">
              <a:solidFill>
                <a:schemeClr val="accent3">
                  <a:lumMod val="75000"/>
                </a:schemeClr>
              </a:solidFill>
              <a:latin typeface="Simplified Arabic" pitchFamily="18" charset="-78"/>
              <a:cs typeface="Simplified Arabic" pitchFamily="18" charset="-78"/>
            </a:endParaRPr>
          </a:p>
          <a:p>
            <a:pPr algn="r"/>
            <a:endParaRPr lang="en-US" sz="2400" b="1" dirty="0">
              <a:solidFill>
                <a:schemeClr val="accent3">
                  <a:lumMod val="75000"/>
                </a:schemeClr>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1534812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20040"/>
            <a:ext cx="7239000" cy="441960"/>
          </a:xfrm>
        </p:spPr>
        <p:txBody>
          <a:bodyPr>
            <a:normAutofit fontScale="90000"/>
          </a:bodyPr>
          <a:lstStyle/>
          <a:p>
            <a:endParaRPr lang="en-US" dirty="0"/>
          </a:p>
        </p:txBody>
      </p:sp>
      <p:sp>
        <p:nvSpPr>
          <p:cNvPr id="3" name="عنصر نائب للمحتوى 2"/>
          <p:cNvSpPr>
            <a:spLocks noGrp="1"/>
          </p:cNvSpPr>
          <p:nvPr>
            <p:ph idx="1"/>
          </p:nvPr>
        </p:nvSpPr>
        <p:spPr>
          <a:xfrm>
            <a:off x="457200" y="838200"/>
            <a:ext cx="7239000" cy="5617536"/>
          </a:xfrm>
        </p:spPr>
        <p:txBody>
          <a:bodyPr/>
          <a:lstStyle/>
          <a:p>
            <a:pPr algn="r" rtl="1"/>
            <a:r>
              <a:rPr lang="ar-IQ" b="1" dirty="0" smtClean="0">
                <a:solidFill>
                  <a:srgbClr val="0070C0"/>
                </a:solidFill>
                <a:latin typeface="Simplified Arabic" pitchFamily="18" charset="-78"/>
                <a:cs typeface="Simplified Arabic" pitchFamily="18" charset="-78"/>
              </a:rPr>
              <a:t> </a:t>
            </a:r>
            <a:r>
              <a:rPr lang="ar-IQ" b="1" dirty="0">
                <a:solidFill>
                  <a:schemeClr val="accent2">
                    <a:lumMod val="50000"/>
                  </a:schemeClr>
                </a:solidFill>
                <a:latin typeface="Simplified Arabic" pitchFamily="18" charset="-78"/>
                <a:cs typeface="Simplified Arabic" pitchFamily="18" charset="-78"/>
              </a:rPr>
              <a:t>- </a:t>
            </a:r>
            <a:r>
              <a:rPr lang="ar-IQ" b="1" dirty="0" smtClean="0">
                <a:solidFill>
                  <a:schemeClr val="accent2">
                    <a:lumMod val="50000"/>
                  </a:schemeClr>
                </a:solidFill>
                <a:latin typeface="Simplified Arabic" pitchFamily="18" charset="-78"/>
                <a:cs typeface="Simplified Arabic" pitchFamily="18" charset="-78"/>
              </a:rPr>
              <a:t>7 الامراض </a:t>
            </a:r>
            <a:r>
              <a:rPr lang="ar-IQ" b="1" dirty="0">
                <a:solidFill>
                  <a:schemeClr val="accent2">
                    <a:lumMod val="50000"/>
                  </a:schemeClr>
                </a:solidFill>
                <a:latin typeface="Simplified Arabic" pitchFamily="18" charset="-78"/>
                <a:cs typeface="Simplified Arabic" pitchFamily="18" charset="-78"/>
              </a:rPr>
              <a:t>النفسية والعقيلة</a:t>
            </a:r>
            <a:endParaRPr lang="en-US" b="1" dirty="0">
              <a:solidFill>
                <a:schemeClr val="accent2">
                  <a:lumMod val="50000"/>
                </a:schemeClr>
              </a:solidFill>
              <a:latin typeface="Simplified Arabic" pitchFamily="18" charset="-78"/>
              <a:cs typeface="Simplified Arabic" pitchFamily="18" charset="-78"/>
            </a:endParaRPr>
          </a:p>
          <a:p>
            <a:pPr lvl="0" algn="r" rtl="1"/>
            <a:r>
              <a:rPr lang="ar-IQ" b="1" dirty="0">
                <a:solidFill>
                  <a:srgbClr val="0070C0"/>
                </a:solidFill>
                <a:latin typeface="Simplified Arabic" pitchFamily="18" charset="-78"/>
                <a:cs typeface="Simplified Arabic" pitchFamily="18" charset="-78"/>
              </a:rPr>
              <a:t>استخدام الحركات السلبية والايجابية</a:t>
            </a:r>
            <a:endParaRPr lang="en-US" b="1" dirty="0">
              <a:solidFill>
                <a:srgbClr val="0070C0"/>
              </a:solidFill>
              <a:latin typeface="Simplified Arabic" pitchFamily="18" charset="-78"/>
              <a:cs typeface="Simplified Arabic" pitchFamily="18" charset="-78"/>
            </a:endParaRPr>
          </a:p>
          <a:p>
            <a:pPr lvl="0" algn="r" rtl="1"/>
            <a:r>
              <a:rPr lang="ar-IQ" b="1" dirty="0">
                <a:solidFill>
                  <a:srgbClr val="0070C0"/>
                </a:solidFill>
                <a:latin typeface="Simplified Arabic" pitchFamily="18" charset="-78"/>
                <a:cs typeface="Simplified Arabic" pitchFamily="18" charset="-78"/>
              </a:rPr>
              <a:t>استخدام الاسترخاء</a:t>
            </a:r>
            <a:endParaRPr lang="en-US" b="1" dirty="0">
              <a:solidFill>
                <a:srgbClr val="0070C0"/>
              </a:solidFill>
              <a:latin typeface="Simplified Arabic" pitchFamily="18" charset="-78"/>
              <a:cs typeface="Simplified Arabic" pitchFamily="18" charset="-78"/>
            </a:endParaRPr>
          </a:p>
          <a:p>
            <a:pPr lvl="0" algn="r" rtl="1"/>
            <a:r>
              <a:rPr lang="ar-IQ" b="1" dirty="0">
                <a:solidFill>
                  <a:srgbClr val="0070C0"/>
                </a:solidFill>
                <a:latin typeface="Simplified Arabic" pitchFamily="18" charset="-78"/>
                <a:cs typeface="Simplified Arabic" pitchFamily="18" charset="-78"/>
              </a:rPr>
              <a:t>اعادة التأهيل النفسي للمرضى</a:t>
            </a:r>
            <a:endParaRPr lang="en-US" b="1" dirty="0">
              <a:solidFill>
                <a:srgbClr val="0070C0"/>
              </a:solidFill>
              <a:latin typeface="Simplified Arabic" pitchFamily="18" charset="-78"/>
              <a:cs typeface="Simplified Arabic" pitchFamily="18" charset="-78"/>
            </a:endParaRPr>
          </a:p>
          <a:p>
            <a:pPr algn="r" rtl="1"/>
            <a:r>
              <a:rPr lang="ar-IQ" b="1" dirty="0" smtClean="0">
                <a:solidFill>
                  <a:srgbClr val="0070C0"/>
                </a:solidFill>
                <a:latin typeface="Simplified Arabic" pitchFamily="18" charset="-78"/>
                <a:cs typeface="Simplified Arabic" pitchFamily="18" charset="-78"/>
              </a:rPr>
              <a:t>-8  </a:t>
            </a:r>
            <a:r>
              <a:rPr lang="ar-IQ" b="1" dirty="0">
                <a:solidFill>
                  <a:schemeClr val="accent2">
                    <a:lumMod val="50000"/>
                  </a:schemeClr>
                </a:solidFill>
                <a:latin typeface="Simplified Arabic" pitchFamily="18" charset="-78"/>
                <a:cs typeface="Simplified Arabic" pitchFamily="18" charset="-78"/>
              </a:rPr>
              <a:t>الامراض النسائية</a:t>
            </a:r>
            <a:endParaRPr lang="en-US" b="1" dirty="0">
              <a:solidFill>
                <a:schemeClr val="accent2">
                  <a:lumMod val="50000"/>
                </a:schemeClr>
              </a:solidFill>
              <a:latin typeface="Simplified Arabic" pitchFamily="18" charset="-78"/>
              <a:cs typeface="Simplified Arabic" pitchFamily="18" charset="-78"/>
            </a:endParaRPr>
          </a:p>
          <a:p>
            <a:pPr lvl="0" algn="r" rtl="1"/>
            <a:r>
              <a:rPr lang="ar-IQ" b="1" dirty="0">
                <a:solidFill>
                  <a:srgbClr val="0070C0"/>
                </a:solidFill>
                <a:latin typeface="Simplified Arabic" pitchFamily="18" charset="-78"/>
                <a:cs typeface="Simplified Arabic" pitchFamily="18" charset="-78"/>
              </a:rPr>
              <a:t>استخدام التمارين اثناء الحمل وقبل الولادة وبعد الولادة</a:t>
            </a:r>
            <a:endParaRPr lang="en-US" b="1" dirty="0">
              <a:solidFill>
                <a:srgbClr val="0070C0"/>
              </a:solidFill>
              <a:latin typeface="Simplified Arabic" pitchFamily="18" charset="-78"/>
              <a:cs typeface="Simplified Arabic" pitchFamily="18" charset="-78"/>
            </a:endParaRPr>
          </a:p>
          <a:p>
            <a:pPr lvl="0" algn="r" rtl="1"/>
            <a:r>
              <a:rPr lang="ar-IQ" b="1" dirty="0">
                <a:solidFill>
                  <a:srgbClr val="0070C0"/>
                </a:solidFill>
                <a:latin typeface="Simplified Arabic" pitchFamily="18" charset="-78"/>
                <a:cs typeface="Simplified Arabic" pitchFamily="18" charset="-78"/>
              </a:rPr>
              <a:t>تقوية عضلات البطن والظهر وتخفيف التقعر القطني وازالة اَلام الظهر</a:t>
            </a:r>
            <a:endParaRPr lang="en-US" b="1" dirty="0">
              <a:solidFill>
                <a:srgbClr val="0070C0"/>
              </a:solidFill>
              <a:latin typeface="Simplified Arabic" pitchFamily="18" charset="-78"/>
              <a:cs typeface="Simplified Arabic" pitchFamily="18" charset="-78"/>
            </a:endParaRPr>
          </a:p>
          <a:p>
            <a:pPr lvl="0" algn="r" rtl="1"/>
            <a:r>
              <a:rPr lang="ar-IQ" b="1" dirty="0">
                <a:solidFill>
                  <a:srgbClr val="0070C0"/>
                </a:solidFill>
                <a:latin typeface="Simplified Arabic" pitchFamily="18" charset="-78"/>
                <a:cs typeface="Simplified Arabic" pitchFamily="18" charset="-78"/>
              </a:rPr>
              <a:t>تدريبات خاصة لتصحيح الوضع الخاطئ للرحم ( الرحم المقلوب )</a:t>
            </a:r>
            <a:endParaRPr lang="en-US" b="1" dirty="0">
              <a:solidFill>
                <a:srgbClr val="0070C0"/>
              </a:solidFill>
              <a:latin typeface="Simplified Arabic" pitchFamily="18" charset="-78"/>
              <a:cs typeface="Simplified Arabic" pitchFamily="18" charset="-78"/>
            </a:endParaRPr>
          </a:p>
          <a:p>
            <a:pPr algn="r"/>
            <a:r>
              <a:rPr lang="ar-IQ" b="1" dirty="0">
                <a:solidFill>
                  <a:srgbClr val="0070C0"/>
                </a:solidFill>
                <a:latin typeface="Simplified Arabic" pitchFamily="18" charset="-78"/>
                <a:cs typeface="Simplified Arabic" pitchFamily="18" charset="-78"/>
              </a:rPr>
              <a:t>تخفيف عسر الحيض في الدورة الشهرية</a:t>
            </a:r>
            <a:endParaRPr lang="en-US" b="1" dirty="0">
              <a:solidFill>
                <a:srgbClr val="0070C0"/>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42296834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algn="r" rtl="1"/>
            <a:r>
              <a:rPr lang="ar-IQ" b="1" dirty="0">
                <a:latin typeface="Simplified Arabic" pitchFamily="18" charset="-78"/>
                <a:cs typeface="Simplified Arabic" pitchFamily="18" charset="-78"/>
              </a:rPr>
              <a:t>- امراض الشيخوخة</a:t>
            </a:r>
            <a:endParaRPr lang="en-US" b="1" dirty="0">
              <a:latin typeface="Simplified Arabic" pitchFamily="18" charset="-78"/>
              <a:cs typeface="Simplified Arabic" pitchFamily="18" charset="-78"/>
            </a:endParaRPr>
          </a:p>
          <a:p>
            <a:pPr lvl="0" algn="r" rtl="1"/>
            <a:r>
              <a:rPr lang="ar-IQ" b="1" dirty="0">
                <a:latin typeface="Simplified Arabic" pitchFamily="18" charset="-78"/>
                <a:cs typeface="Simplified Arabic" pitchFamily="18" charset="-78"/>
              </a:rPr>
              <a:t>الحد من تأثير الاعراض المرضية لتقدم العمر</a:t>
            </a:r>
            <a:endParaRPr lang="en-US" b="1" dirty="0">
              <a:latin typeface="Simplified Arabic" pitchFamily="18" charset="-78"/>
              <a:cs typeface="Simplified Arabic" pitchFamily="18" charset="-78"/>
            </a:endParaRPr>
          </a:p>
          <a:p>
            <a:pPr lvl="0" algn="r" rtl="1"/>
            <a:r>
              <a:rPr lang="ar-IQ" b="1" dirty="0">
                <a:latin typeface="Simplified Arabic" pitchFamily="18" charset="-78"/>
                <a:cs typeface="Simplified Arabic" pitchFamily="18" charset="-78"/>
              </a:rPr>
              <a:t>المحافظة على لياقة المسنين وكفاءة الاجهزة الجسمية</a:t>
            </a:r>
            <a:endParaRPr lang="en-US" b="1" dirty="0">
              <a:latin typeface="Simplified Arabic" pitchFamily="18" charset="-78"/>
              <a:cs typeface="Simplified Arabic" pitchFamily="18" charset="-78"/>
            </a:endParaRPr>
          </a:p>
          <a:p>
            <a:pPr lvl="0" algn="r" rtl="1"/>
            <a:r>
              <a:rPr lang="ar-IQ" b="1" dirty="0">
                <a:latin typeface="Simplified Arabic" pitchFamily="18" charset="-78"/>
                <a:cs typeface="Simplified Arabic" pitchFamily="18" charset="-78"/>
              </a:rPr>
              <a:t>التخفيف من اعراض انقطاع الدورة الشهرية في هذا </a:t>
            </a:r>
            <a:r>
              <a:rPr lang="ar-IQ" b="1" dirty="0" smtClean="0">
                <a:latin typeface="Simplified Arabic" pitchFamily="18" charset="-78"/>
                <a:cs typeface="Simplified Arabic" pitchFamily="18" charset="-78"/>
              </a:rPr>
              <a:t>السن</a:t>
            </a:r>
            <a:r>
              <a:rPr lang="ar-IQ" b="1" dirty="0">
                <a:latin typeface="Simplified Arabic" pitchFamily="18" charset="-78"/>
                <a:cs typeface="Simplified Arabic" pitchFamily="18" charset="-78"/>
              </a:rPr>
              <a:t> </a:t>
            </a:r>
            <a:r>
              <a:rPr lang="ar-IQ" sz="3200" b="1" dirty="0" smtClean="0">
                <a:solidFill>
                  <a:srgbClr val="FF0000"/>
                </a:solidFill>
                <a:latin typeface="Simplified Arabic" pitchFamily="18" charset="-78"/>
                <a:cs typeface="Simplified Arabic" pitchFamily="18" charset="-78"/>
              </a:rPr>
              <a:t>الادمان</a:t>
            </a:r>
            <a:r>
              <a:rPr lang="ar-IQ" sz="3200" b="1" dirty="0" smtClean="0">
                <a:solidFill>
                  <a:srgbClr val="FF0000"/>
                </a:solidFill>
              </a:rPr>
              <a:t> </a:t>
            </a:r>
            <a:endParaRPr lang="en-US" sz="3200" b="1" dirty="0">
              <a:solidFill>
                <a:srgbClr val="FF0000"/>
              </a:solidFill>
            </a:endParaRPr>
          </a:p>
        </p:txBody>
      </p:sp>
      <p:pic>
        <p:nvPicPr>
          <p:cNvPr id="4" name="صورة 3"/>
          <p:cNvPicPr/>
          <p:nvPr/>
        </p:nvPicPr>
        <p:blipFill>
          <a:blip r:embed="rId2"/>
          <a:stretch>
            <a:fillRect/>
          </a:stretch>
        </p:blipFill>
        <p:spPr>
          <a:xfrm>
            <a:off x="1219200" y="4114800"/>
            <a:ext cx="2708910" cy="2087880"/>
          </a:xfrm>
          <a:prstGeom prst="rect">
            <a:avLst/>
          </a:prstGeom>
        </p:spPr>
      </p:pic>
    </p:spTree>
    <p:extLst>
      <p:ext uri="{BB962C8B-B14F-4D97-AF65-F5344CB8AC3E}">
        <p14:creationId xmlns:p14="http://schemas.microsoft.com/office/powerpoint/2010/main" val="3136296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20040"/>
            <a:ext cx="7239000" cy="518160"/>
          </a:xfrm>
        </p:spPr>
        <p:txBody>
          <a:bodyPr>
            <a:normAutofit fontScale="90000"/>
          </a:bodyPr>
          <a:lstStyle/>
          <a:p>
            <a:pPr algn="r"/>
            <a:r>
              <a:rPr lang="ar-IQ" dirty="0" smtClean="0">
                <a:solidFill>
                  <a:srgbClr val="FF0000"/>
                </a:solidFill>
                <a:latin typeface="Andalus" pitchFamily="18" charset="-78"/>
                <a:cs typeface="Andalus" pitchFamily="18" charset="-78"/>
              </a:rPr>
              <a:t>اهداف العلاج الطبيعي</a:t>
            </a:r>
            <a:r>
              <a:rPr lang="ar-IQ" dirty="0" smtClean="0"/>
              <a:t> </a:t>
            </a:r>
            <a:endParaRPr lang="en-US" dirty="0"/>
          </a:p>
        </p:txBody>
      </p:sp>
      <p:sp>
        <p:nvSpPr>
          <p:cNvPr id="3" name="عنصر نائب للمحتوى 2"/>
          <p:cNvSpPr>
            <a:spLocks noGrp="1"/>
          </p:cNvSpPr>
          <p:nvPr>
            <p:ph idx="1"/>
          </p:nvPr>
        </p:nvSpPr>
        <p:spPr>
          <a:xfrm>
            <a:off x="457200" y="990600"/>
            <a:ext cx="7239000" cy="5465136"/>
          </a:xfrm>
        </p:spPr>
        <p:txBody>
          <a:bodyPr/>
          <a:lstStyle/>
          <a:p>
            <a:endParaRPr lang="ar-IQ" dirty="0"/>
          </a:p>
          <a:p>
            <a:pPr lvl="0" algn="r" rtl="1"/>
            <a:r>
              <a:rPr lang="ar-IQ" sz="2800" b="1" dirty="0">
                <a:solidFill>
                  <a:srgbClr val="0070C0"/>
                </a:solidFill>
                <a:latin typeface="Simplified Arabic" pitchFamily="18" charset="-78"/>
                <a:cs typeface="Simplified Arabic" pitchFamily="18" charset="-78"/>
              </a:rPr>
              <a:t>اهداف العلاج الطبيعي</a:t>
            </a:r>
            <a:endParaRPr lang="en-US" sz="2800" b="1" dirty="0">
              <a:solidFill>
                <a:srgbClr val="0070C0"/>
              </a:solidFill>
              <a:latin typeface="Simplified Arabic" pitchFamily="18" charset="-78"/>
              <a:cs typeface="Simplified Arabic" pitchFamily="18" charset="-78"/>
            </a:endParaRPr>
          </a:p>
          <a:p>
            <a:pPr lvl="0" algn="r" rtl="1"/>
            <a:r>
              <a:rPr lang="ar-IQ" sz="2800" b="1" dirty="0">
                <a:solidFill>
                  <a:srgbClr val="0070C0"/>
                </a:solidFill>
                <a:latin typeface="Simplified Arabic" pitchFamily="18" charset="-78"/>
                <a:cs typeface="Simplified Arabic" pitchFamily="18" charset="-78"/>
              </a:rPr>
              <a:t>استرجاع القدرات الوظيفية والحركية</a:t>
            </a:r>
            <a:endParaRPr lang="en-US" sz="2800" b="1" dirty="0">
              <a:solidFill>
                <a:srgbClr val="0070C0"/>
              </a:solidFill>
              <a:latin typeface="Simplified Arabic" pitchFamily="18" charset="-78"/>
              <a:cs typeface="Simplified Arabic" pitchFamily="18" charset="-78"/>
            </a:endParaRPr>
          </a:p>
          <a:p>
            <a:pPr lvl="0" algn="r" rtl="1"/>
            <a:r>
              <a:rPr lang="ar-IQ" sz="2800" b="1" dirty="0">
                <a:solidFill>
                  <a:srgbClr val="0070C0"/>
                </a:solidFill>
                <a:latin typeface="Simplified Arabic" pitchFamily="18" charset="-78"/>
                <a:cs typeface="Simplified Arabic" pitchFamily="18" charset="-78"/>
              </a:rPr>
              <a:t>يمنع ضمور وضعف العضلات</a:t>
            </a:r>
            <a:endParaRPr lang="en-US" sz="2800" b="1" dirty="0">
              <a:solidFill>
                <a:srgbClr val="0070C0"/>
              </a:solidFill>
              <a:latin typeface="Simplified Arabic" pitchFamily="18" charset="-78"/>
              <a:cs typeface="Simplified Arabic" pitchFamily="18" charset="-78"/>
            </a:endParaRPr>
          </a:p>
          <a:p>
            <a:pPr lvl="0" algn="r" rtl="1"/>
            <a:r>
              <a:rPr lang="ar-IQ" sz="2800" b="1" dirty="0">
                <a:solidFill>
                  <a:srgbClr val="0070C0"/>
                </a:solidFill>
                <a:latin typeface="Simplified Arabic" pitchFamily="18" charset="-78"/>
                <a:cs typeface="Simplified Arabic" pitchFamily="18" charset="-78"/>
              </a:rPr>
              <a:t> منع تيبس المفاصل</a:t>
            </a:r>
            <a:endParaRPr lang="en-US" sz="2800" b="1" dirty="0">
              <a:solidFill>
                <a:srgbClr val="0070C0"/>
              </a:solidFill>
              <a:latin typeface="Simplified Arabic" pitchFamily="18" charset="-78"/>
              <a:cs typeface="Simplified Arabic" pitchFamily="18" charset="-78"/>
            </a:endParaRPr>
          </a:p>
          <a:p>
            <a:pPr lvl="0" algn="r" rtl="1"/>
            <a:r>
              <a:rPr lang="ar-IQ" sz="2800" b="1" dirty="0">
                <a:solidFill>
                  <a:srgbClr val="0070C0"/>
                </a:solidFill>
                <a:latin typeface="Simplified Arabic" pitchFamily="18" charset="-78"/>
                <a:cs typeface="Simplified Arabic" pitchFamily="18" charset="-78"/>
              </a:rPr>
              <a:t> الوقاية من المضاعفات المصاحبة للإصابة</a:t>
            </a:r>
            <a:endParaRPr lang="en-US" sz="2800" b="1" dirty="0">
              <a:solidFill>
                <a:srgbClr val="0070C0"/>
              </a:solidFill>
              <a:latin typeface="Simplified Arabic" pitchFamily="18" charset="-78"/>
              <a:cs typeface="Simplified Arabic" pitchFamily="18" charset="-78"/>
            </a:endParaRPr>
          </a:p>
          <a:p>
            <a:pPr lvl="0" algn="r" rtl="1"/>
            <a:r>
              <a:rPr lang="ar-IQ" sz="2800" b="1" dirty="0">
                <a:solidFill>
                  <a:srgbClr val="0070C0"/>
                </a:solidFill>
                <a:latin typeface="Simplified Arabic" pitchFamily="18" charset="-78"/>
                <a:cs typeface="Simplified Arabic" pitchFamily="18" charset="-78"/>
              </a:rPr>
              <a:t>يحافظ على سلامة اللاعب ومنع حدوث او تكرار الاصابة</a:t>
            </a:r>
            <a:endParaRPr lang="en-US" sz="2800" b="1" dirty="0">
              <a:solidFill>
                <a:srgbClr val="0070C0"/>
              </a:solidFill>
              <a:latin typeface="Simplified Arabic" pitchFamily="18" charset="-78"/>
              <a:cs typeface="Simplified Arabic" pitchFamily="18" charset="-78"/>
            </a:endParaRPr>
          </a:p>
          <a:p>
            <a:endParaRPr lang="en-US" dirty="0"/>
          </a:p>
        </p:txBody>
      </p:sp>
    </p:spTree>
    <p:extLst>
      <p:ext uri="{BB962C8B-B14F-4D97-AF65-F5344CB8AC3E}">
        <p14:creationId xmlns:p14="http://schemas.microsoft.com/office/powerpoint/2010/main" val="42271717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20040"/>
            <a:ext cx="7239000" cy="594360"/>
          </a:xfrm>
        </p:spPr>
        <p:txBody>
          <a:bodyPr/>
          <a:lstStyle/>
          <a:p>
            <a:pPr algn="r"/>
            <a:r>
              <a:rPr lang="ar-IQ" dirty="0">
                <a:solidFill>
                  <a:schemeClr val="bg1">
                    <a:lumMod val="50000"/>
                  </a:schemeClr>
                </a:solidFill>
                <a:latin typeface="Andalus" pitchFamily="18" charset="-78"/>
                <a:cs typeface="Andalus" pitchFamily="18" charset="-78"/>
              </a:rPr>
              <a:t>ادوار العلاج الطبيعي</a:t>
            </a:r>
            <a:endParaRPr lang="en-US" dirty="0">
              <a:solidFill>
                <a:schemeClr val="bg1">
                  <a:lumMod val="50000"/>
                </a:schemeClr>
              </a:solidFill>
              <a:latin typeface="Andalus" pitchFamily="18" charset="-78"/>
              <a:cs typeface="Andalus" pitchFamily="18" charset="-78"/>
            </a:endParaRPr>
          </a:p>
        </p:txBody>
      </p:sp>
      <p:sp>
        <p:nvSpPr>
          <p:cNvPr id="3" name="عنصر نائب للمحتوى 2"/>
          <p:cNvSpPr>
            <a:spLocks noGrp="1"/>
          </p:cNvSpPr>
          <p:nvPr>
            <p:ph idx="1"/>
          </p:nvPr>
        </p:nvSpPr>
        <p:spPr>
          <a:xfrm>
            <a:off x="457200" y="838200"/>
            <a:ext cx="7239000" cy="5562600"/>
          </a:xfrm>
        </p:spPr>
        <p:txBody>
          <a:bodyPr>
            <a:normAutofit/>
          </a:bodyPr>
          <a:lstStyle/>
          <a:p>
            <a:pPr algn="r" rtl="1"/>
            <a:r>
              <a:rPr lang="ar-IQ" b="1" dirty="0">
                <a:solidFill>
                  <a:schemeClr val="bg1">
                    <a:lumMod val="50000"/>
                  </a:schemeClr>
                </a:solidFill>
                <a:latin typeface="Simplified Arabic" pitchFamily="18" charset="-78"/>
                <a:cs typeface="Simplified Arabic" pitchFamily="18" charset="-78"/>
              </a:rPr>
              <a:t>1- دور وقائي</a:t>
            </a:r>
            <a:endParaRPr lang="en-US" b="1" dirty="0">
              <a:solidFill>
                <a:schemeClr val="bg1">
                  <a:lumMod val="50000"/>
                </a:schemeClr>
              </a:solidFill>
              <a:latin typeface="Simplified Arabic" pitchFamily="18" charset="-78"/>
              <a:cs typeface="Simplified Arabic" pitchFamily="18" charset="-78"/>
            </a:endParaRPr>
          </a:p>
          <a:p>
            <a:pPr lvl="0" algn="r" rtl="1"/>
            <a:r>
              <a:rPr lang="ar-IQ" b="1" dirty="0">
                <a:solidFill>
                  <a:schemeClr val="bg2">
                    <a:lumMod val="50000"/>
                  </a:schemeClr>
                </a:solidFill>
                <a:latin typeface="Simplified Arabic" pitchFamily="18" charset="-78"/>
                <a:cs typeface="Simplified Arabic" pitchFamily="18" charset="-78"/>
              </a:rPr>
              <a:t>المحافظ على لياقة بقية الاجزاء غير المصابة</a:t>
            </a:r>
            <a:endParaRPr lang="en-US" b="1" dirty="0">
              <a:solidFill>
                <a:schemeClr val="bg2">
                  <a:lumMod val="50000"/>
                </a:schemeClr>
              </a:solidFill>
              <a:latin typeface="Simplified Arabic" pitchFamily="18" charset="-78"/>
              <a:cs typeface="Simplified Arabic" pitchFamily="18" charset="-78"/>
            </a:endParaRPr>
          </a:p>
          <a:p>
            <a:pPr lvl="0" algn="r" rtl="1"/>
            <a:r>
              <a:rPr lang="ar-IQ" b="1" dirty="0">
                <a:solidFill>
                  <a:schemeClr val="bg2">
                    <a:lumMod val="50000"/>
                  </a:schemeClr>
                </a:solidFill>
                <a:latin typeface="Simplified Arabic" pitchFamily="18" charset="-78"/>
                <a:cs typeface="Simplified Arabic" pitchFamily="18" charset="-78"/>
              </a:rPr>
              <a:t>منع حدوث المضاعفات عند الاستمرار بالرقود في الفراش</a:t>
            </a:r>
            <a:endParaRPr lang="en-US" b="1" dirty="0">
              <a:solidFill>
                <a:schemeClr val="bg2">
                  <a:lumMod val="50000"/>
                </a:schemeClr>
              </a:solidFill>
              <a:latin typeface="Simplified Arabic" pitchFamily="18" charset="-78"/>
              <a:cs typeface="Simplified Arabic" pitchFamily="18" charset="-78"/>
            </a:endParaRPr>
          </a:p>
          <a:p>
            <a:pPr lvl="0" algn="r" rtl="1"/>
            <a:r>
              <a:rPr lang="ar-IQ" b="1" dirty="0">
                <a:solidFill>
                  <a:schemeClr val="bg2">
                    <a:lumMod val="50000"/>
                  </a:schemeClr>
                </a:solidFill>
                <a:latin typeface="Simplified Arabic" pitchFamily="18" charset="-78"/>
                <a:cs typeface="Simplified Arabic" pitchFamily="18" charset="-78"/>
              </a:rPr>
              <a:t>عودة اللاعب مبكرا لممارسة النشاط الرياضي</a:t>
            </a:r>
            <a:endParaRPr lang="en-US" b="1" dirty="0">
              <a:solidFill>
                <a:schemeClr val="bg2">
                  <a:lumMod val="50000"/>
                </a:schemeClr>
              </a:solidFill>
              <a:latin typeface="Simplified Arabic" pitchFamily="18" charset="-78"/>
              <a:cs typeface="Simplified Arabic" pitchFamily="18" charset="-78"/>
            </a:endParaRPr>
          </a:p>
          <a:p>
            <a:pPr algn="r" rtl="1"/>
            <a:r>
              <a:rPr lang="ar-IQ" b="1" dirty="0">
                <a:solidFill>
                  <a:schemeClr val="bg1">
                    <a:lumMod val="50000"/>
                  </a:schemeClr>
                </a:solidFill>
                <a:latin typeface="Simplified Arabic" pitchFamily="18" charset="-78"/>
                <a:cs typeface="Simplified Arabic" pitchFamily="18" charset="-78"/>
              </a:rPr>
              <a:t>2- دور علاجي</a:t>
            </a:r>
            <a:endParaRPr lang="en-US" b="1" dirty="0">
              <a:solidFill>
                <a:schemeClr val="bg1">
                  <a:lumMod val="50000"/>
                </a:schemeClr>
              </a:solidFill>
              <a:latin typeface="Simplified Arabic" pitchFamily="18" charset="-78"/>
              <a:cs typeface="Simplified Arabic" pitchFamily="18" charset="-78"/>
            </a:endParaRPr>
          </a:p>
          <a:p>
            <a:pPr lvl="0" algn="r" rtl="1"/>
            <a:r>
              <a:rPr lang="ar-IQ" b="1" dirty="0">
                <a:solidFill>
                  <a:schemeClr val="bg2">
                    <a:lumMod val="50000"/>
                  </a:schemeClr>
                </a:solidFill>
                <a:latin typeface="Simplified Arabic" pitchFamily="18" charset="-78"/>
                <a:cs typeface="Simplified Arabic" pitchFamily="18" charset="-78"/>
              </a:rPr>
              <a:t>منع التصاق الانسجة الناتج من الاصابة</a:t>
            </a:r>
            <a:endParaRPr lang="en-US" b="1" dirty="0">
              <a:solidFill>
                <a:schemeClr val="bg2">
                  <a:lumMod val="50000"/>
                </a:schemeClr>
              </a:solidFill>
              <a:latin typeface="Simplified Arabic" pitchFamily="18" charset="-78"/>
              <a:cs typeface="Simplified Arabic" pitchFamily="18" charset="-78"/>
            </a:endParaRPr>
          </a:p>
          <a:p>
            <a:pPr lvl="0" algn="r" rtl="1"/>
            <a:r>
              <a:rPr lang="ar-IQ" b="1" dirty="0">
                <a:solidFill>
                  <a:schemeClr val="bg2">
                    <a:lumMod val="50000"/>
                  </a:schemeClr>
                </a:solidFill>
                <a:latin typeface="Simplified Arabic" pitchFamily="18" charset="-78"/>
                <a:cs typeface="Simplified Arabic" pitchFamily="18" charset="-78"/>
              </a:rPr>
              <a:t> زيادة حيوية الانسجة المصابة وحثها على الالتئام وسرعة الشفاء</a:t>
            </a:r>
            <a:endParaRPr lang="en-US" b="1" dirty="0">
              <a:solidFill>
                <a:schemeClr val="bg2">
                  <a:lumMod val="50000"/>
                </a:schemeClr>
              </a:solidFill>
              <a:latin typeface="Simplified Arabic" pitchFamily="18" charset="-78"/>
              <a:cs typeface="Simplified Arabic" pitchFamily="18" charset="-78"/>
            </a:endParaRPr>
          </a:p>
          <a:p>
            <a:pPr lvl="0" algn="r" rtl="1"/>
            <a:r>
              <a:rPr lang="ar-IQ" b="1" dirty="0">
                <a:solidFill>
                  <a:schemeClr val="bg2">
                    <a:lumMod val="50000"/>
                  </a:schemeClr>
                </a:solidFill>
                <a:latin typeface="Simplified Arabic" pitchFamily="18" charset="-78"/>
                <a:cs typeface="Simplified Arabic" pitchFamily="18" charset="-78"/>
              </a:rPr>
              <a:t>زيادة القدرات الوظيفية والحركية للجزء المصاب ومنع المضاعفات</a:t>
            </a:r>
            <a:endParaRPr lang="en-US" b="1" dirty="0">
              <a:solidFill>
                <a:schemeClr val="bg2">
                  <a:lumMod val="50000"/>
                </a:schemeClr>
              </a:solidFill>
              <a:latin typeface="Simplified Arabic" pitchFamily="18" charset="-78"/>
              <a:cs typeface="Simplified Arabic" pitchFamily="18" charset="-78"/>
            </a:endParaRPr>
          </a:p>
          <a:p>
            <a:pPr lvl="0" algn="r" rtl="1"/>
            <a:r>
              <a:rPr lang="ar-IQ" b="1" dirty="0">
                <a:solidFill>
                  <a:schemeClr val="bg2">
                    <a:lumMod val="50000"/>
                  </a:schemeClr>
                </a:solidFill>
                <a:latin typeface="Simplified Arabic" pitchFamily="18" charset="-78"/>
                <a:cs typeface="Simplified Arabic" pitchFamily="18" charset="-78"/>
              </a:rPr>
              <a:t>المحافظة على لياقة بقية اجزاء الجسم </a:t>
            </a:r>
            <a:endParaRPr lang="en-US" b="1" dirty="0">
              <a:solidFill>
                <a:schemeClr val="bg2">
                  <a:lumMod val="50000"/>
                </a:schemeClr>
              </a:solidFill>
              <a:latin typeface="Simplified Arabic" pitchFamily="18" charset="-78"/>
              <a:cs typeface="Simplified Arabic" pitchFamily="18" charset="-78"/>
            </a:endParaRPr>
          </a:p>
          <a:p>
            <a:pPr lvl="0" algn="r" rtl="1"/>
            <a:r>
              <a:rPr lang="ar-IQ" b="1" dirty="0">
                <a:solidFill>
                  <a:schemeClr val="bg2">
                    <a:lumMod val="50000"/>
                  </a:schemeClr>
                </a:solidFill>
                <a:latin typeface="Simplified Arabic" pitchFamily="18" charset="-78"/>
                <a:cs typeface="Simplified Arabic" pitchFamily="18" charset="-78"/>
              </a:rPr>
              <a:t>يسرع من الشفاء والعودة الى الملاعب بصورة سريعة</a:t>
            </a:r>
            <a:endParaRPr lang="en-US" b="1" dirty="0">
              <a:solidFill>
                <a:schemeClr val="bg2">
                  <a:lumMod val="50000"/>
                </a:schemeClr>
              </a:solidFill>
              <a:latin typeface="Simplified Arabic" pitchFamily="18" charset="-78"/>
              <a:cs typeface="Simplified Arabic" pitchFamily="18" charset="-78"/>
            </a:endParaRPr>
          </a:p>
          <a:p>
            <a:pPr algn="r"/>
            <a:endParaRPr lang="en-US" b="1" dirty="0">
              <a:solidFill>
                <a:schemeClr val="bg2">
                  <a:lumMod val="50000"/>
                </a:schemeClr>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189265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20040"/>
            <a:ext cx="7239000" cy="518160"/>
          </a:xfrm>
        </p:spPr>
        <p:txBody>
          <a:bodyPr>
            <a:normAutofit fontScale="90000"/>
          </a:bodyPr>
          <a:lstStyle/>
          <a:p>
            <a:pPr lvl="0" algn="r" rtl="1"/>
            <a:r>
              <a:rPr lang="ar-IQ" dirty="0">
                <a:solidFill>
                  <a:srgbClr val="A50021"/>
                </a:solidFill>
                <a:latin typeface="Andalus" pitchFamily="18" charset="-78"/>
                <a:cs typeface="Andalus" pitchFamily="18" charset="-78"/>
              </a:rPr>
              <a:t>وسائل العلاج الطبيعي</a:t>
            </a:r>
            <a:endParaRPr lang="en-US" dirty="0">
              <a:solidFill>
                <a:srgbClr val="A50021"/>
              </a:solidFill>
              <a:latin typeface="Andalus" pitchFamily="18" charset="-78"/>
              <a:cs typeface="Andalus" pitchFamily="18" charset="-78"/>
            </a:endParaRPr>
          </a:p>
        </p:txBody>
      </p:sp>
      <p:sp>
        <p:nvSpPr>
          <p:cNvPr id="3" name="عنصر نائب للمحتوى 2"/>
          <p:cNvSpPr>
            <a:spLocks noGrp="1"/>
          </p:cNvSpPr>
          <p:nvPr>
            <p:ph idx="1"/>
          </p:nvPr>
        </p:nvSpPr>
        <p:spPr>
          <a:xfrm>
            <a:off x="457200" y="990600"/>
            <a:ext cx="7239000" cy="5465136"/>
          </a:xfrm>
        </p:spPr>
        <p:txBody>
          <a:bodyPr/>
          <a:lstStyle/>
          <a:p>
            <a:pPr lvl="0" algn="r" rtl="1"/>
            <a:r>
              <a:rPr lang="ar-IQ" b="1" dirty="0">
                <a:solidFill>
                  <a:srgbClr val="002060"/>
                </a:solidFill>
                <a:latin typeface="Simplified Arabic" pitchFamily="18" charset="-78"/>
                <a:cs typeface="Simplified Arabic" pitchFamily="18" charset="-78"/>
              </a:rPr>
              <a:t>التمارين العلاجية ( العلاج الحركي )</a:t>
            </a:r>
            <a:endParaRPr lang="en-US" b="1" dirty="0">
              <a:solidFill>
                <a:srgbClr val="002060"/>
              </a:solidFill>
              <a:latin typeface="Simplified Arabic" pitchFamily="18" charset="-78"/>
              <a:cs typeface="Simplified Arabic" pitchFamily="18" charset="-78"/>
            </a:endParaRPr>
          </a:p>
          <a:p>
            <a:pPr lvl="0" algn="r" rtl="1"/>
            <a:r>
              <a:rPr lang="ar-IQ" b="1" dirty="0">
                <a:solidFill>
                  <a:srgbClr val="002060"/>
                </a:solidFill>
                <a:latin typeface="Simplified Arabic" pitchFamily="18" charset="-78"/>
                <a:cs typeface="Simplified Arabic" pitchFamily="18" charset="-78"/>
              </a:rPr>
              <a:t>العلاج بالتبريد</a:t>
            </a:r>
            <a:endParaRPr lang="en-US" b="1" dirty="0">
              <a:solidFill>
                <a:srgbClr val="002060"/>
              </a:solidFill>
              <a:latin typeface="Simplified Arabic" pitchFamily="18" charset="-78"/>
              <a:cs typeface="Simplified Arabic" pitchFamily="18" charset="-78"/>
            </a:endParaRPr>
          </a:p>
          <a:p>
            <a:pPr lvl="0" algn="r" rtl="1"/>
            <a:r>
              <a:rPr lang="ar-IQ" b="1" dirty="0">
                <a:solidFill>
                  <a:srgbClr val="002060"/>
                </a:solidFill>
                <a:latin typeface="Simplified Arabic" pitchFamily="18" charset="-78"/>
                <a:cs typeface="Simplified Arabic" pitchFamily="18" charset="-78"/>
              </a:rPr>
              <a:t>العلاج بالحرارة</a:t>
            </a:r>
            <a:endParaRPr lang="en-US" b="1" dirty="0">
              <a:solidFill>
                <a:srgbClr val="002060"/>
              </a:solidFill>
              <a:latin typeface="Simplified Arabic" pitchFamily="18" charset="-78"/>
              <a:cs typeface="Simplified Arabic" pitchFamily="18" charset="-78"/>
            </a:endParaRPr>
          </a:p>
          <a:p>
            <a:pPr lvl="0" algn="r" rtl="1"/>
            <a:r>
              <a:rPr lang="ar-IQ" b="1" dirty="0">
                <a:solidFill>
                  <a:srgbClr val="002060"/>
                </a:solidFill>
                <a:latin typeface="Simplified Arabic" pitchFamily="18" charset="-78"/>
                <a:cs typeface="Simplified Arabic" pitchFamily="18" charset="-78"/>
              </a:rPr>
              <a:t>العلاج الكهربائي</a:t>
            </a:r>
            <a:endParaRPr lang="en-US" b="1" dirty="0">
              <a:solidFill>
                <a:srgbClr val="002060"/>
              </a:solidFill>
              <a:latin typeface="Simplified Arabic" pitchFamily="18" charset="-78"/>
              <a:cs typeface="Simplified Arabic" pitchFamily="18" charset="-78"/>
            </a:endParaRPr>
          </a:p>
          <a:p>
            <a:pPr lvl="0" algn="r" rtl="1"/>
            <a:r>
              <a:rPr lang="ar-IQ" b="1" dirty="0">
                <a:solidFill>
                  <a:srgbClr val="002060"/>
                </a:solidFill>
                <a:latin typeface="Simplified Arabic" pitchFamily="18" charset="-78"/>
                <a:cs typeface="Simplified Arabic" pitchFamily="18" charset="-78"/>
              </a:rPr>
              <a:t>العلاج المائي</a:t>
            </a:r>
            <a:endParaRPr lang="en-US" b="1" dirty="0">
              <a:solidFill>
                <a:srgbClr val="002060"/>
              </a:solidFill>
              <a:latin typeface="Simplified Arabic" pitchFamily="18" charset="-78"/>
              <a:cs typeface="Simplified Arabic" pitchFamily="18" charset="-78"/>
            </a:endParaRPr>
          </a:p>
          <a:p>
            <a:pPr lvl="0" algn="r" rtl="1"/>
            <a:r>
              <a:rPr lang="ar-IQ" b="1" dirty="0">
                <a:solidFill>
                  <a:srgbClr val="002060"/>
                </a:solidFill>
                <a:latin typeface="Simplified Arabic" pitchFamily="18" charset="-78"/>
                <a:cs typeface="Simplified Arabic" pitchFamily="18" charset="-78"/>
              </a:rPr>
              <a:t>علاجات فيزيائية اخرى ( المغناطيس , الليزر , الابر الصينية  والعلاج بالأوزون )</a:t>
            </a:r>
            <a:endParaRPr lang="en-US" b="1" dirty="0">
              <a:solidFill>
                <a:srgbClr val="002060"/>
              </a:solidFill>
              <a:latin typeface="Simplified Arabic" pitchFamily="18" charset="-78"/>
              <a:cs typeface="Simplified Arabic" pitchFamily="18" charset="-78"/>
            </a:endParaRPr>
          </a:p>
          <a:p>
            <a:pPr lvl="0" algn="r" rtl="1"/>
            <a:r>
              <a:rPr lang="ar-IQ" b="1" dirty="0">
                <a:solidFill>
                  <a:srgbClr val="002060"/>
                </a:solidFill>
                <a:latin typeface="Simplified Arabic" pitchFamily="18" charset="-78"/>
                <a:cs typeface="Simplified Arabic" pitchFamily="18" charset="-78"/>
              </a:rPr>
              <a:t>العلاجات والتقنيات اليدوية ( التدليك , العلاج الميكانيكي )</a:t>
            </a:r>
            <a:endParaRPr lang="en-US" b="1" dirty="0">
              <a:solidFill>
                <a:srgbClr val="002060"/>
              </a:solidFill>
              <a:latin typeface="Simplified Arabic" pitchFamily="18" charset="-78"/>
              <a:cs typeface="Simplified Arabic" pitchFamily="18" charset="-78"/>
            </a:endParaRPr>
          </a:p>
          <a:p>
            <a:pPr lvl="0" algn="r" rtl="1"/>
            <a:r>
              <a:rPr lang="ar-IQ" b="1" dirty="0">
                <a:solidFill>
                  <a:srgbClr val="002060"/>
                </a:solidFill>
                <a:latin typeface="Simplified Arabic" pitchFamily="18" charset="-78"/>
                <a:cs typeface="Simplified Arabic" pitchFamily="18" charset="-78"/>
              </a:rPr>
              <a:t>العلاج بالأشرطة اللاصقة </a:t>
            </a:r>
            <a:r>
              <a:rPr lang="en-US" b="1" dirty="0" err="1">
                <a:solidFill>
                  <a:srgbClr val="002060"/>
                </a:solidFill>
                <a:latin typeface="Simplified Arabic" pitchFamily="18" charset="-78"/>
                <a:cs typeface="Simplified Arabic" pitchFamily="18" charset="-78"/>
              </a:rPr>
              <a:t>Kinesio</a:t>
            </a:r>
            <a:r>
              <a:rPr lang="en-US" b="1" dirty="0">
                <a:solidFill>
                  <a:srgbClr val="002060"/>
                </a:solidFill>
                <a:latin typeface="Simplified Arabic" pitchFamily="18" charset="-78"/>
                <a:cs typeface="Simplified Arabic" pitchFamily="18" charset="-78"/>
              </a:rPr>
              <a:t> Taping</a:t>
            </a:r>
          </a:p>
          <a:p>
            <a:pPr algn="r"/>
            <a:endParaRPr lang="en-US" b="1" dirty="0">
              <a:solidFill>
                <a:srgbClr val="002060"/>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40976152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وافر">
  <a:themeElements>
    <a:clrScheme name="وافر">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وافر">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وافر">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174</TotalTime>
  <Words>1064</Words>
  <Application>Microsoft Office PowerPoint</Application>
  <PresentationFormat>عرض على الشاشة (3:4)‏</PresentationFormat>
  <Paragraphs>102</Paragraphs>
  <Slides>19</Slides>
  <Notes>0</Notes>
  <HiddenSlides>0</HiddenSlides>
  <MMClips>0</MMClips>
  <ScaleCrop>false</ScaleCrop>
  <HeadingPairs>
    <vt:vector size="4" baseType="variant">
      <vt:variant>
        <vt:lpstr>نسق</vt:lpstr>
      </vt:variant>
      <vt:variant>
        <vt:i4>1</vt:i4>
      </vt:variant>
      <vt:variant>
        <vt:lpstr>عناوين الشرائح</vt:lpstr>
      </vt:variant>
      <vt:variant>
        <vt:i4>19</vt:i4>
      </vt:variant>
    </vt:vector>
  </HeadingPairs>
  <TitlesOfParts>
    <vt:vector size="20" baseType="lpstr">
      <vt:lpstr>وافر</vt:lpstr>
      <vt:lpstr>العلاج المائي </vt:lpstr>
      <vt:lpstr>العلاج الطبيعي</vt:lpstr>
      <vt:lpstr>مجالات تطبيق العلاج الطبيعي:</vt:lpstr>
      <vt:lpstr>عرض تقديمي في PowerPoint</vt:lpstr>
      <vt:lpstr>عرض تقديمي في PowerPoint</vt:lpstr>
      <vt:lpstr>عرض تقديمي في PowerPoint</vt:lpstr>
      <vt:lpstr>اهداف العلاج الطبيعي </vt:lpstr>
      <vt:lpstr>ادوار العلاج الطبيعي</vt:lpstr>
      <vt:lpstr>وسائل العلاج الطبيعي</vt:lpstr>
      <vt:lpstr>العلاج المائي :</vt:lpstr>
      <vt:lpstr>عرض تقديمي في PowerPoint</vt:lpstr>
      <vt:lpstr>عرض تقديمي في PowerPoint</vt:lpstr>
      <vt:lpstr>عرض تقديمي في PowerPoint</vt:lpstr>
      <vt:lpstr>عرض تقديمي في PowerPoint</vt:lpstr>
      <vt:lpstr> السباحة العلاجية </vt:lpstr>
      <vt:lpstr>عرض تقديمي في PowerPoint</vt:lpstr>
      <vt:lpstr>:فوائد برنامج العلاج المائي</vt:lpstr>
      <vt:lpstr>عرض تقديمي في PowerPoint</vt:lpstr>
      <vt:lpstr>فوائد عامة </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العلاج المائي </dc:title>
  <dc:creator>Maher</dc:creator>
  <cp:lastModifiedBy>Maher</cp:lastModifiedBy>
  <cp:revision>27</cp:revision>
  <dcterms:created xsi:type="dcterms:W3CDTF">2021-07-14T19:35:40Z</dcterms:created>
  <dcterms:modified xsi:type="dcterms:W3CDTF">2021-07-15T09:50:17Z</dcterms:modified>
</cp:coreProperties>
</file>